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2"/>
  </p:notesMasterIdLst>
  <p:handoutMasterIdLst>
    <p:handoutMasterId r:id="rId13"/>
  </p:handoutMasterIdLst>
  <p:sldIdLst>
    <p:sldId id="256" r:id="rId2"/>
    <p:sldId id="261" r:id="rId3"/>
    <p:sldId id="263" r:id="rId4"/>
    <p:sldId id="262" r:id="rId5"/>
    <p:sldId id="264" r:id="rId6"/>
    <p:sldId id="265" r:id="rId7"/>
    <p:sldId id="266" r:id="rId8"/>
    <p:sldId id="267" r:id="rId9"/>
    <p:sldId id="268" r:id="rId10"/>
    <p:sldId id="269"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78" autoAdjust="0"/>
  </p:normalViewPr>
  <p:slideViewPr>
    <p:cSldViewPr>
      <p:cViewPr varScale="1">
        <p:scale>
          <a:sx n="93" d="100"/>
          <a:sy n="93" d="100"/>
        </p:scale>
        <p:origin x="426" y="90"/>
      </p:cViewPr>
      <p:guideLst>
        <p:guide orient="horz" pos="2160"/>
        <p:guide pos="2880"/>
      </p:guideLst>
    </p:cSldViewPr>
  </p:slideViewPr>
  <p:notesTextViewPr>
    <p:cViewPr>
      <p:scale>
        <a:sx n="1" d="1"/>
        <a:sy n="1" d="1"/>
      </p:scale>
      <p:origin x="0" y="0"/>
    </p:cViewPr>
  </p:notesTextViewPr>
  <p:sorterViewPr>
    <p:cViewPr>
      <p:scale>
        <a:sx n="100" d="100"/>
        <a:sy n="100" d="100"/>
      </p:scale>
      <p:origin x="0" y="-9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A6B04E6-BD64-49A0-B0B6-3E159E3F92E2}"/>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07F4A2E6-CBD3-47AC-8BF3-06F322A45E7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DFCEEC2-10F3-407C-B563-8EF3B561875B}" type="datetimeFigureOut">
              <a:rPr lang="en-US" smtClean="0"/>
              <a:t>5/7/2018</a:t>
            </a:fld>
            <a:endParaRPr lang="en-US"/>
          </a:p>
        </p:txBody>
      </p:sp>
      <p:sp>
        <p:nvSpPr>
          <p:cNvPr id="4" name="Footer Placeholder 3">
            <a:extLst>
              <a:ext uri="{FF2B5EF4-FFF2-40B4-BE49-F238E27FC236}">
                <a16:creationId xmlns:a16="http://schemas.microsoft.com/office/drawing/2014/main" xmlns="" id="{BF17DDA8-82C1-41F1-9818-8B1F5E134391}"/>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5F668EEF-08E2-4CD2-9C58-0F92B985C170}"/>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4A51F49-6036-479B-8C68-2C14DD749270}" type="slidenum">
              <a:rPr lang="en-US" smtClean="0"/>
              <a:t>‹#›</a:t>
            </a:fld>
            <a:endParaRPr lang="en-US"/>
          </a:p>
        </p:txBody>
      </p:sp>
    </p:spTree>
    <p:extLst>
      <p:ext uri="{BB962C8B-B14F-4D97-AF65-F5344CB8AC3E}">
        <p14:creationId xmlns:p14="http://schemas.microsoft.com/office/powerpoint/2010/main" val="3603292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AE3D0F1-55C8-4360-819F-152DE881D0F5}" type="datetimeFigureOut">
              <a:rPr lang="en-US" smtClean="0"/>
              <a:t>5/7/2018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FD6C927-B5A3-49B7-B79A-AA71A8459E90}" type="slidenum">
              <a:rPr lang="en-US" smtClean="0"/>
              <a:t>‹#›</a:t>
            </a:fld>
            <a:endParaRPr lang="en-US"/>
          </a:p>
        </p:txBody>
      </p:sp>
    </p:spTree>
    <p:extLst>
      <p:ext uri="{BB962C8B-B14F-4D97-AF65-F5344CB8AC3E}">
        <p14:creationId xmlns:p14="http://schemas.microsoft.com/office/powerpoint/2010/main" val="2909107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2344C7-F8E7-4A0C-B635-A8963ECF179E}"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213EA-9C2B-4626-9105-276855FBC44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2344C7-F8E7-4A0C-B635-A8963ECF179E}"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344C7-F8E7-4A0C-B635-A8963ECF179E}"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2344C7-F8E7-4A0C-B635-A8963ECF179E}"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2344C7-F8E7-4A0C-B635-A8963ECF179E}"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213EA-9C2B-4626-9105-276855FBC44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2344C7-F8E7-4A0C-B635-A8963ECF179E}"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2344C7-F8E7-4A0C-B635-A8963ECF179E}" type="datetimeFigureOut">
              <a:rPr lang="en-US" smtClean="0"/>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9213EA-9C2B-4626-9105-276855FBC44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2344C7-F8E7-4A0C-B635-A8963ECF179E}" type="datetimeFigureOut">
              <a:rPr lang="en-US" smtClean="0"/>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344C7-F8E7-4A0C-B635-A8963ECF179E}" type="datetimeFigureOut">
              <a:rPr lang="en-US" smtClean="0"/>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2344C7-F8E7-4A0C-B635-A8963ECF179E}"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213EA-9C2B-4626-9105-276855FBC44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2344C7-F8E7-4A0C-B635-A8963ECF179E}"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213EA-9C2B-4626-9105-276855FBC4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E2344C7-F8E7-4A0C-B635-A8963ECF179E}" type="datetimeFigureOut">
              <a:rPr lang="en-US" smtClean="0"/>
              <a:t>5/7/2018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19213EA-9C2B-4626-9105-276855FBC4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kgdiversity.com/wp-content/uploads/2013/10/Doug_Harris_Bio.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nfo@kgdiversity.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848600" cy="1089025"/>
          </a:xfrm>
        </p:spPr>
        <p:txBody>
          <a:bodyPr/>
          <a:lstStyle/>
          <a:p>
            <a:r>
              <a:rPr lang="en-US" dirty="0"/>
              <a:t>CSDP </a:t>
            </a:r>
            <a:r>
              <a:rPr lang="en-US" cap="small" dirty="0"/>
              <a:t>Open House</a:t>
            </a:r>
          </a:p>
        </p:txBody>
      </p:sp>
      <p:sp>
        <p:nvSpPr>
          <p:cNvPr id="3" name="Subtitle 2"/>
          <p:cNvSpPr>
            <a:spLocks noGrp="1"/>
          </p:cNvSpPr>
          <p:nvPr>
            <p:ph type="subTitle" idx="1"/>
          </p:nvPr>
        </p:nvSpPr>
        <p:spPr>
          <a:xfrm>
            <a:off x="685800" y="3505200"/>
            <a:ext cx="7620000" cy="3048000"/>
          </a:xfrm>
        </p:spPr>
        <p:txBody>
          <a:bodyPr>
            <a:normAutofit/>
          </a:bodyPr>
          <a:lstStyle/>
          <a:p>
            <a:endParaRPr lang="en-US" dirty="0"/>
          </a:p>
          <a:p>
            <a:endParaRPr lang="en-US" dirty="0"/>
          </a:p>
          <a:p>
            <a:pPr algn="ctr">
              <a:spcBef>
                <a:spcPts val="0"/>
              </a:spcBef>
              <a:spcAft>
                <a:spcPts val="600"/>
              </a:spcAft>
            </a:pPr>
            <a:r>
              <a:rPr lang="en-US" sz="2800" dirty="0"/>
              <a:t>May 9, 2018 </a:t>
            </a:r>
          </a:p>
          <a:p>
            <a:pPr algn="ctr">
              <a:spcBef>
                <a:spcPts val="0"/>
              </a:spcBef>
              <a:spcAft>
                <a:spcPts val="600"/>
              </a:spcAft>
            </a:pPr>
            <a:r>
              <a:rPr lang="en-US" dirty="0"/>
              <a:t>8:00am – 10:15am</a:t>
            </a:r>
          </a:p>
          <a:p>
            <a:pPr algn="ctr">
              <a:spcBef>
                <a:spcPts val="0"/>
              </a:spcBef>
              <a:spcAft>
                <a:spcPts val="600"/>
              </a:spcAft>
            </a:pPr>
            <a:r>
              <a:rPr lang="en-US" dirty="0"/>
              <a:t>Room 251-C, Cobo Center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60" y="381000"/>
            <a:ext cx="128587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748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Profile Updates</a:t>
            </a:r>
          </a:p>
        </p:txBody>
      </p:sp>
      <p:sp>
        <p:nvSpPr>
          <p:cNvPr id="7" name="Content Placeholder 6"/>
          <p:cNvSpPr>
            <a:spLocks noGrp="1"/>
          </p:cNvSpPr>
          <p:nvPr>
            <p:ph idx="1"/>
          </p:nvPr>
        </p:nvSpPr>
        <p:spPr>
          <a:xfrm>
            <a:off x="457200" y="990599"/>
            <a:ext cx="8382000" cy="4038601"/>
          </a:xfrm>
        </p:spPr>
        <p:txBody>
          <a:bodyPr>
            <a:normAutofit/>
          </a:body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pPr marL="457200" indent="-457200">
              <a:lnSpc>
                <a:spcPct val="90000"/>
              </a:lnSpc>
              <a:buSzPct val="110000"/>
              <a:buFont typeface="+mj-lt"/>
              <a:buAutoNum type="arabicPeriod" startAt="5"/>
              <a:defRPr/>
            </a:pPr>
            <a:r>
              <a:rPr lang="en-US" altLang="en-US" sz="2000" dirty="0">
                <a:latin typeface="Arial" panose="020B0604020202020204" pitchFamily="34" charset="0"/>
                <a:cs typeface="Arial" panose="020B0604020202020204" pitchFamily="34" charset="0"/>
              </a:rPr>
              <a:t>Things you will need to ask the Technology Committee to update if not correct include:</a:t>
            </a:r>
          </a:p>
          <a:p>
            <a:pPr marL="914400" lvl="1" indent="-457200">
              <a:lnSpc>
                <a:spcPct val="90000"/>
              </a:lnSpc>
              <a:buSzPct val="110000"/>
              <a:buFont typeface="+mj-lt"/>
              <a:buAutoNum type="alphaLcPeriod"/>
              <a:defRPr/>
            </a:pPr>
            <a:r>
              <a:rPr lang="en-US" altLang="en-US" dirty="0">
                <a:latin typeface="Arial" panose="020B0604020202020204" pitchFamily="34" charset="0"/>
                <a:cs typeface="Arial" panose="020B0604020202020204" pitchFamily="34" charset="0"/>
              </a:rPr>
              <a:t>Under Identity / Security, </a:t>
            </a:r>
          </a:p>
          <a:p>
            <a:pPr marL="1371600" indent="-457200">
              <a:lnSpc>
                <a:spcPct val="90000"/>
              </a:lnSpc>
              <a:buSzPct val="110000"/>
              <a:defRPr/>
            </a:pPr>
            <a:r>
              <a:rPr lang="en-US" altLang="en-US" sz="2000" dirty="0">
                <a:latin typeface="Arial" panose="020B0604020202020204" pitchFamily="34" charset="0"/>
                <a:cs typeface="Arial" panose="020B0604020202020204" pitchFamily="34" charset="0"/>
              </a:rPr>
              <a:t>Your User ID (Generally matched to your email)</a:t>
            </a:r>
          </a:p>
          <a:p>
            <a:pPr marL="914400" indent="-457200">
              <a:lnSpc>
                <a:spcPct val="90000"/>
              </a:lnSpc>
              <a:buSzPct val="110000"/>
              <a:buFont typeface="+mj-lt"/>
              <a:buAutoNum type="alphaLcPeriod" startAt="2"/>
              <a:defRPr/>
            </a:pPr>
            <a:r>
              <a:rPr lang="en-US" altLang="en-US" sz="2000" dirty="0">
                <a:latin typeface="Arial" panose="020B0604020202020204" pitchFamily="34" charset="0"/>
                <a:cs typeface="Arial" panose="020B0604020202020204" pitchFamily="34" charset="0"/>
              </a:rPr>
              <a:t>Under Profile, </a:t>
            </a:r>
          </a:p>
          <a:p>
            <a:pPr marL="1371600" indent="-457200">
              <a:lnSpc>
                <a:spcPct val="90000"/>
              </a:lnSpc>
              <a:buSzPct val="110000"/>
              <a:defRPr/>
            </a:pPr>
            <a:r>
              <a:rPr lang="en-US" altLang="en-US" sz="2000" dirty="0">
                <a:latin typeface="Arial" panose="020B0604020202020204" pitchFamily="34" charset="0"/>
                <a:cs typeface="Arial" panose="020B0604020202020204" pitchFamily="34" charset="0"/>
              </a:rPr>
              <a:t>Member Since (either by year of by date)</a:t>
            </a:r>
          </a:p>
          <a:p>
            <a:pPr marL="1371600" indent="-457200">
              <a:lnSpc>
                <a:spcPct val="90000"/>
              </a:lnSpc>
              <a:buSzPct val="110000"/>
              <a:defRPr/>
            </a:pPr>
            <a:r>
              <a:rPr lang="en-US" altLang="en-US" sz="2000" dirty="0">
                <a:latin typeface="Arial" panose="020B0604020202020204" pitchFamily="34" charset="0"/>
                <a:cs typeface="Arial" panose="020B0604020202020204" pitchFamily="34" charset="0"/>
              </a:rPr>
              <a:t>Committees in which you serve as a member </a:t>
            </a:r>
          </a:p>
          <a:p>
            <a:pPr marL="1371600" lvl="2" indent="-366713">
              <a:lnSpc>
                <a:spcPct val="90000"/>
              </a:lnSpc>
              <a:buSzPct val="110000"/>
              <a:defRPr/>
            </a:pPr>
            <a:endParaRPr lang="en-US" altLang="en-US" sz="2000" dirty="0">
              <a:latin typeface="Arial" panose="020B0604020202020204" pitchFamily="34" charset="0"/>
              <a:cs typeface="Arial" panose="020B0604020202020204" pitchFamily="34" charset="0"/>
            </a:endParaRPr>
          </a:p>
          <a:p>
            <a:pPr marL="1371600" lvl="2" indent="-366713">
              <a:lnSpc>
                <a:spcPct val="90000"/>
              </a:lnSpc>
              <a:buSzPct val="110000"/>
              <a:defRPr/>
            </a:pPr>
            <a:endParaRPr lang="en-US" altLang="en-US" sz="2000" dirty="0">
              <a:latin typeface="Arial" panose="020B0604020202020204" pitchFamily="34" charset="0"/>
              <a:cs typeface="Arial" panose="020B0604020202020204" pitchFamily="34" charset="0"/>
            </a:endParaRPr>
          </a:p>
          <a:p>
            <a:pPr marL="342900" indent="-342900">
              <a:lnSpc>
                <a:spcPct val="90000"/>
              </a:lnSpc>
              <a:buFont typeface="+mj-lt"/>
              <a:buAutoNum type="alphaLcPeriod" startAt="2"/>
              <a:defRPr/>
            </a:pPr>
            <a:endParaRPr lang="en-US" altLang="en-US" sz="20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6"/>
          <p:cNvSpPr txBox="1">
            <a:spLocks/>
          </p:cNvSpPr>
          <p:nvPr/>
        </p:nvSpPr>
        <p:spPr>
          <a:xfrm>
            <a:off x="381000" y="4552950"/>
            <a:ext cx="8382000" cy="16835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endParaRPr lang="en-US" sz="2000" dirty="0"/>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8953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Agenda</a:t>
            </a:r>
          </a:p>
        </p:txBody>
      </p:sp>
      <p:sp>
        <p:nvSpPr>
          <p:cNvPr id="7" name="Content Placeholder 6"/>
          <p:cNvSpPr>
            <a:spLocks noGrp="1"/>
          </p:cNvSpPr>
          <p:nvPr>
            <p:ph idx="1"/>
          </p:nvPr>
        </p:nvSpPr>
        <p:spPr>
          <a:xfrm>
            <a:off x="685800" y="1219200"/>
            <a:ext cx="7696200" cy="4953000"/>
          </a:xfrm>
        </p:spPr>
        <p:txBody>
          <a:bodyPr>
            <a:normAutofit/>
          </a:bodyPr>
          <a:lstStyle/>
          <a:p>
            <a:pPr marL="0" indent="0">
              <a:lnSpc>
                <a:spcPct val="90000"/>
              </a:lnSpc>
              <a:buNone/>
              <a:defRPr/>
            </a:pPr>
            <a:r>
              <a:rPr lang="en-US" altLang="en-US" sz="1800" dirty="0">
                <a:latin typeface="Arial" panose="020B0604020202020204" pitchFamily="34" charset="0"/>
                <a:cs typeface="Arial" panose="020B0604020202020204" pitchFamily="34" charset="0"/>
              </a:rPr>
              <a:t>8:00 a.m. – 8:15 a.m.</a:t>
            </a:r>
          </a:p>
          <a:p>
            <a:pPr marL="746125" indent="-284163">
              <a:lnSpc>
                <a:spcPct val="90000"/>
              </a:lnSpc>
              <a:buFont typeface="Wingdings" panose="05000000000000000000" pitchFamily="2" charset="2"/>
              <a:buChar char="Ø"/>
              <a:defRPr/>
            </a:pPr>
            <a:r>
              <a:rPr lang="en-US" altLang="en-US" sz="1800" dirty="0">
                <a:latin typeface="Arial" panose="020B0604020202020204" pitchFamily="34" charset="0"/>
                <a:cs typeface="Arial" panose="020B0604020202020204" pitchFamily="34" charset="0"/>
              </a:rPr>
              <a:t>Networking &amp; Breakfast</a:t>
            </a:r>
          </a:p>
          <a:p>
            <a:pPr marL="461962" indent="0">
              <a:lnSpc>
                <a:spcPct val="90000"/>
              </a:lnSpc>
              <a:buNone/>
              <a:defRPr/>
            </a:pPr>
            <a:r>
              <a:rPr lang="en-US" altLang="en-US" sz="800" dirty="0">
                <a:latin typeface="Arial" panose="020B0604020202020204" pitchFamily="34" charset="0"/>
                <a:cs typeface="Arial" panose="020B0604020202020204" pitchFamily="34" charset="0"/>
              </a:rPr>
              <a:t>  </a:t>
            </a:r>
          </a:p>
          <a:p>
            <a:pPr marL="0" indent="0">
              <a:lnSpc>
                <a:spcPct val="90000"/>
              </a:lnSpc>
              <a:buNone/>
              <a:defRPr/>
            </a:pPr>
            <a:r>
              <a:rPr lang="en-US" altLang="en-US" sz="1800" dirty="0">
                <a:latin typeface="Arial" panose="020B0604020202020204" pitchFamily="34" charset="0"/>
                <a:cs typeface="Arial" panose="020B0604020202020204" pitchFamily="34" charset="0"/>
              </a:rPr>
              <a:t>8:15 a.m. – 8:25 a.m.</a:t>
            </a:r>
          </a:p>
          <a:p>
            <a:pPr marL="746125" lvl="1" indent="-284163" defTabSz="804863">
              <a:lnSpc>
                <a:spcPct val="90000"/>
              </a:lnSpc>
              <a:buFont typeface="Wingdings" pitchFamily="2" charset="2"/>
              <a:buChar char="Ø"/>
              <a:defRPr/>
            </a:pPr>
            <a:r>
              <a:rPr lang="en-US" altLang="en-US" sz="1800" dirty="0">
                <a:latin typeface="Arial" panose="020B0604020202020204" pitchFamily="34" charset="0"/>
                <a:cs typeface="Arial" panose="020B0604020202020204" pitchFamily="34" charset="0"/>
              </a:rPr>
              <a:t>Welcome &amp; Introductions – Brenda Marshall  </a:t>
            </a:r>
          </a:p>
          <a:p>
            <a:pPr>
              <a:lnSpc>
                <a:spcPct val="90000"/>
              </a:lnSpc>
              <a:buFont typeface="Wingdings" pitchFamily="2" charset="2"/>
              <a:buChar char="Ø"/>
              <a:defRPr/>
            </a:pPr>
            <a:endParaRPr lang="en-US" altLang="en-US" sz="800" dirty="0">
              <a:latin typeface="Arial" panose="020B0604020202020204" pitchFamily="34" charset="0"/>
              <a:cs typeface="Arial" panose="020B0604020202020204" pitchFamily="34" charset="0"/>
            </a:endParaRPr>
          </a:p>
          <a:p>
            <a:pPr>
              <a:lnSpc>
                <a:spcPct val="90000"/>
              </a:lnSpc>
              <a:buFont typeface="Wingdings" pitchFamily="2" charset="2"/>
              <a:buNone/>
              <a:defRPr/>
            </a:pPr>
            <a:r>
              <a:rPr lang="en-US" altLang="en-US" sz="1800" dirty="0">
                <a:latin typeface="Arial" panose="020B0604020202020204" pitchFamily="34" charset="0"/>
                <a:cs typeface="Arial" panose="020B0604020202020204" pitchFamily="34" charset="0"/>
              </a:rPr>
              <a:t>8:25 a.m. – 9:55 a.m.</a:t>
            </a:r>
          </a:p>
          <a:p>
            <a:pPr marL="746125" indent="-285750" defTabSz="974725">
              <a:spcBef>
                <a:spcPts val="0"/>
              </a:spcBef>
              <a:buFont typeface="Wingdings" panose="05000000000000000000" pitchFamily="2" charset="2"/>
              <a:buChar char="Ø"/>
              <a:defRPr/>
            </a:pPr>
            <a:r>
              <a:rPr lang="en-US" altLang="en-US" sz="1800" dirty="0">
                <a:latin typeface="Arial" panose="020B0604020202020204" pitchFamily="34" charset="0"/>
                <a:cs typeface="Arial" panose="020B0604020202020204" pitchFamily="34" charset="0"/>
              </a:rPr>
              <a:t>The State of D&amp;I: Being a Change Agent to Move it Forward    Doug Harris, CEO, The Kaleidoscope Group</a:t>
            </a:r>
          </a:p>
          <a:p>
            <a:pPr marL="1373188" lvl="1" indent="-176213">
              <a:lnSpc>
                <a:spcPct val="90000"/>
              </a:lnSpc>
              <a:buFont typeface="Wingdings" pitchFamily="2" charset="2"/>
              <a:buChar char="§"/>
              <a:defRPr/>
            </a:pPr>
            <a:endParaRPr lang="en-US" altLang="en-US" sz="800" dirty="0">
              <a:latin typeface="Arial" panose="020B0604020202020204" pitchFamily="34" charset="0"/>
              <a:cs typeface="Arial" panose="020B0604020202020204" pitchFamily="34" charset="0"/>
            </a:endParaRPr>
          </a:p>
          <a:p>
            <a:pPr marL="0" indent="0">
              <a:lnSpc>
                <a:spcPct val="90000"/>
              </a:lnSpc>
              <a:buNone/>
              <a:defRPr/>
            </a:pPr>
            <a:r>
              <a:rPr lang="en-US" altLang="en-US" sz="1800" dirty="0">
                <a:latin typeface="Arial" panose="020B0604020202020204" pitchFamily="34" charset="0"/>
                <a:cs typeface="Arial" panose="020B0604020202020204" pitchFamily="34" charset="0"/>
              </a:rPr>
              <a:t> 9:55 a.m. – 10:05 a.m.</a:t>
            </a:r>
          </a:p>
          <a:p>
            <a:pPr marL="746125" indent="-285750" defTabSz="854075">
              <a:lnSpc>
                <a:spcPct val="90000"/>
              </a:lnSpc>
              <a:buFont typeface="Wingdings" panose="05000000000000000000" pitchFamily="2" charset="2"/>
              <a:buChar char="Ø"/>
              <a:defRPr/>
            </a:pPr>
            <a:r>
              <a:rPr lang="en-US" altLang="en-US" sz="1800" dirty="0">
                <a:latin typeface="Arial" panose="020B0604020202020204" pitchFamily="34" charset="0"/>
                <a:cs typeface="Arial" panose="020B0604020202020204" pitchFamily="34" charset="0"/>
              </a:rPr>
              <a:t>Reflections</a:t>
            </a:r>
          </a:p>
          <a:p>
            <a:pPr marL="746125" indent="-285750" defTabSz="854075">
              <a:lnSpc>
                <a:spcPct val="90000"/>
              </a:lnSpc>
              <a:buFont typeface="Wingdings" panose="05000000000000000000" pitchFamily="2" charset="2"/>
              <a:buChar char="Ø"/>
              <a:defRPr/>
            </a:pPr>
            <a:endParaRPr lang="en-US" altLang="en-US" sz="800" dirty="0">
              <a:latin typeface="Arial" panose="020B0604020202020204" pitchFamily="34" charset="0"/>
              <a:cs typeface="Arial" panose="020B0604020202020204" pitchFamily="34" charset="0"/>
            </a:endParaRPr>
          </a:p>
          <a:p>
            <a:pPr marL="0" indent="0">
              <a:lnSpc>
                <a:spcPct val="90000"/>
              </a:lnSpc>
              <a:buNone/>
              <a:defRPr/>
            </a:pPr>
            <a:r>
              <a:rPr lang="en-US" altLang="en-US" sz="1800" dirty="0">
                <a:latin typeface="Arial" panose="020B0604020202020204" pitchFamily="34" charset="0"/>
                <a:cs typeface="Arial" panose="020B0604020202020204" pitchFamily="34" charset="0"/>
              </a:rPr>
              <a:t>10:05 a.m. – 10:10 a.m.</a:t>
            </a:r>
          </a:p>
          <a:p>
            <a:pPr marL="746125" indent="-284163">
              <a:lnSpc>
                <a:spcPct val="90000"/>
              </a:lnSpc>
              <a:buFont typeface="Wingdings" panose="05000000000000000000" pitchFamily="2" charset="2"/>
              <a:buChar char="Ø"/>
              <a:tabLst>
                <a:tab pos="746125" algn="l"/>
              </a:tabLst>
              <a:defRPr/>
            </a:pPr>
            <a:r>
              <a:rPr lang="en-US" altLang="en-US" sz="1800" dirty="0">
                <a:latin typeface="Arial" panose="020B0604020202020204" pitchFamily="34" charset="0"/>
                <a:cs typeface="Arial" panose="020B0604020202020204" pitchFamily="34" charset="0"/>
              </a:rPr>
              <a:t>Technology Minute – Ken Doherty, </a:t>
            </a:r>
            <a:r>
              <a:rPr lang="en-US" altLang="en-US" sz="1800">
                <a:latin typeface="Arial" panose="020B0604020202020204" pitchFamily="34" charset="0"/>
                <a:cs typeface="Arial" panose="020B0604020202020204" pitchFamily="34" charset="0"/>
              </a:rPr>
              <a:t>Technology Committee</a:t>
            </a:r>
            <a:endParaRPr lang="en-US" altLang="en-US" sz="1800" dirty="0">
              <a:latin typeface="Arial" panose="020B0604020202020204" pitchFamily="34" charset="0"/>
              <a:cs typeface="Arial" panose="020B0604020202020204" pitchFamily="34" charset="0"/>
            </a:endParaRPr>
          </a:p>
          <a:p>
            <a:pPr marL="746125" indent="-284163">
              <a:lnSpc>
                <a:spcPct val="90000"/>
              </a:lnSpc>
              <a:buFont typeface="Wingdings" panose="05000000000000000000" pitchFamily="2" charset="2"/>
              <a:buChar char="Ø"/>
              <a:tabLst>
                <a:tab pos="746125" algn="l"/>
              </a:tabLst>
              <a:defRPr/>
            </a:pPr>
            <a:endParaRPr lang="en-US" altLang="en-US" sz="800" dirty="0">
              <a:latin typeface="Arial" panose="020B0604020202020204" pitchFamily="34" charset="0"/>
              <a:cs typeface="Arial" panose="020B0604020202020204" pitchFamily="34" charset="0"/>
            </a:endParaRPr>
          </a:p>
          <a:p>
            <a:pPr marL="0" indent="0">
              <a:lnSpc>
                <a:spcPct val="90000"/>
              </a:lnSpc>
              <a:buNone/>
              <a:defRPr/>
            </a:pPr>
            <a:r>
              <a:rPr lang="en-US" altLang="en-US" sz="1800" dirty="0">
                <a:latin typeface="Arial" panose="020B0604020202020204" pitchFamily="34" charset="0"/>
                <a:cs typeface="Arial" panose="020B0604020202020204" pitchFamily="34" charset="0"/>
              </a:rPr>
              <a:t>10:10 a.m. – 10:15 a.m.</a:t>
            </a:r>
          </a:p>
          <a:p>
            <a:pPr marL="746125" indent="-285750" defTabSz="854075">
              <a:lnSpc>
                <a:spcPct val="90000"/>
              </a:lnSpc>
              <a:buFont typeface="Wingdings" panose="05000000000000000000" pitchFamily="2" charset="2"/>
              <a:buChar char="Ø"/>
              <a:defRPr/>
            </a:pPr>
            <a:r>
              <a:rPr lang="en-US" altLang="en-US" sz="1800" dirty="0">
                <a:latin typeface="Arial" panose="020B0604020202020204" pitchFamily="34" charset="0"/>
                <a:cs typeface="Arial" panose="020B0604020202020204" pitchFamily="34" charset="0"/>
              </a:rPr>
              <a:t>Closing Remarks – Brenda Marshall</a:t>
            </a:r>
          </a:p>
          <a:p>
            <a:pPr marL="460375" indent="0" defTabSz="854075">
              <a:lnSpc>
                <a:spcPct val="90000"/>
              </a:lnSpc>
              <a:buNone/>
              <a:defRPr/>
            </a:pPr>
            <a:endParaRPr lang="en-US" altLang="en-US" sz="18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863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ug_Harris_Bio">
            <a:hlinkClick r:id="rId2"/>
            <a:extLst>
              <a:ext uri="{FF2B5EF4-FFF2-40B4-BE49-F238E27FC236}">
                <a16:creationId xmlns:a16="http://schemas.microsoft.com/office/drawing/2014/main" xmlns="" id="{787A09B3-B49D-44B1-B8A3-09DD2C03E1D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349" y="304800"/>
            <a:ext cx="2375103" cy="15768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FCBCCB0E-8B78-425D-A467-C68B867D1D71}"/>
              </a:ext>
            </a:extLst>
          </p:cNvPr>
          <p:cNvSpPr txBox="1"/>
          <p:nvPr/>
        </p:nvSpPr>
        <p:spPr>
          <a:xfrm>
            <a:off x="228600" y="1881604"/>
            <a:ext cx="8662172" cy="4985980"/>
          </a:xfrm>
          <a:prstGeom prst="rect">
            <a:avLst/>
          </a:prstGeom>
          <a:noFill/>
        </p:spPr>
        <p:txBody>
          <a:bodyPr wrap="square" rtlCol="0">
            <a:spAutoFit/>
          </a:bodyPr>
          <a:lstStyle/>
          <a:p>
            <a:r>
              <a:rPr lang="en-US" sz="1400" dirty="0"/>
              <a:t>called “Affirmative Action: Next Phase”.  Combining compassion and a keen business sense, he has shepherded organizations, teams and executives forward as the diversity dialogue has evolved from compliance, to fostering inclusion and, ultimately, achieving exceptional business outcomes. </a:t>
            </a:r>
          </a:p>
          <a:p>
            <a:endParaRPr lang="en-US" sz="800" dirty="0"/>
          </a:p>
          <a:p>
            <a:r>
              <a:rPr lang="en-US" sz="1400" dirty="0"/>
              <a:t>Powerfully balancing the practical and the philosophical, Doug has partnered with countless clients to create customized strategies that address the specific diversity needs of each business and their unique company culture, working closely with leaders and executives to champion D&amp;I, to develop commitment and enthusiasm across all employee groups. His energy and passion for the work have been described as “contagious” and few have walked away with anything less than an unforgettable experience. </a:t>
            </a:r>
          </a:p>
          <a:p>
            <a:endParaRPr lang="en-US" sz="600" dirty="0"/>
          </a:p>
          <a:p>
            <a:r>
              <a:rPr lang="en-US" b="1" dirty="0"/>
              <a:t>“The new definition of power is empowering others.” </a:t>
            </a:r>
            <a:r>
              <a:rPr lang="en-US" dirty="0"/>
              <a:t>-Doug Harris</a:t>
            </a:r>
          </a:p>
          <a:p>
            <a:endParaRPr lang="en-US" sz="800" dirty="0"/>
          </a:p>
          <a:p>
            <a:r>
              <a:rPr lang="en-US" sz="1400" dirty="0"/>
              <a:t>The waves and ripples of his work have empowered organizations across this country and across sectors, from household names to small businesses, from financial institutions to academia, to make the absolute most of each of their people. As different as each of these organizations are, what they share is they have enriched their culture and advanced their mission by embracing Doug’s mission: To free the human potential ™. </a:t>
            </a:r>
          </a:p>
          <a:p>
            <a:endParaRPr lang="en-US" sz="800" dirty="0"/>
          </a:p>
          <a:p>
            <a:r>
              <a:rPr lang="en-US" b="1" dirty="0"/>
              <a:t>“If you engage in self-development, you’ll be surprised how much better other people become.” </a:t>
            </a:r>
            <a:r>
              <a:rPr lang="en-US" dirty="0"/>
              <a:t>-Doug Harris</a:t>
            </a:r>
          </a:p>
          <a:p>
            <a:endParaRPr lang="en-US" sz="800" dirty="0"/>
          </a:p>
          <a:p>
            <a:r>
              <a:rPr lang="en-US" sz="1400" dirty="0"/>
              <a:t>To free the human potential. That, succinctly put, is what Doug has done for thousands upon thousands of people. He has helped them to free their own human potential and that of those around them. The impact of his work, his legacy, extends around the globe. </a:t>
            </a:r>
            <a:endParaRPr lang="en-US" sz="1000" dirty="0"/>
          </a:p>
        </p:txBody>
      </p:sp>
      <p:sp>
        <p:nvSpPr>
          <p:cNvPr id="3" name="TextBox 2">
            <a:extLst>
              <a:ext uri="{FF2B5EF4-FFF2-40B4-BE49-F238E27FC236}">
                <a16:creationId xmlns:a16="http://schemas.microsoft.com/office/drawing/2014/main" xmlns="" id="{DDC98E4D-CDCD-43BF-91AD-89D238D83670}"/>
              </a:ext>
            </a:extLst>
          </p:cNvPr>
          <p:cNvSpPr txBox="1"/>
          <p:nvPr/>
        </p:nvSpPr>
        <p:spPr>
          <a:xfrm>
            <a:off x="2743200" y="381000"/>
            <a:ext cx="5995173" cy="1600438"/>
          </a:xfrm>
          <a:prstGeom prst="rect">
            <a:avLst/>
          </a:prstGeom>
          <a:noFill/>
        </p:spPr>
        <p:txBody>
          <a:bodyPr wrap="square" rtlCol="0">
            <a:spAutoFit/>
          </a:bodyPr>
          <a:lstStyle/>
          <a:p>
            <a:r>
              <a:rPr lang="en-US" b="1" dirty="0"/>
              <a:t>“I leave people better than I found them; and I do it with love.” </a:t>
            </a:r>
            <a:r>
              <a:rPr lang="en-US" dirty="0"/>
              <a:t>-Doug Harris </a:t>
            </a:r>
            <a:r>
              <a:rPr lang="en-US" sz="1600" dirty="0"/>
              <a:t>(CEO, The Kaleidoscope Group)</a:t>
            </a:r>
            <a:endParaRPr lang="en-US" dirty="0"/>
          </a:p>
          <a:p>
            <a:endParaRPr lang="en-US" sz="600" dirty="0"/>
          </a:p>
          <a:p>
            <a:r>
              <a:rPr lang="en-US" sz="1400" dirty="0"/>
              <a:t>For almost 30 years, Doug Harris has impacted the American workplace with his work in Diversity &amp; Inclusion (D&amp;I). In fact, his work extends back far enough that he was a part of the movements and conversations that birthed and developed the industry that has grown from what was once</a:t>
            </a:r>
          </a:p>
        </p:txBody>
      </p:sp>
    </p:spTree>
    <p:extLst>
      <p:ext uri="{BB962C8B-B14F-4D97-AF65-F5344CB8AC3E}">
        <p14:creationId xmlns:p14="http://schemas.microsoft.com/office/powerpoint/2010/main" val="61503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23900" y="1676400"/>
            <a:ext cx="7696200" cy="4876800"/>
          </a:xfrm>
        </p:spPr>
        <p:txBody>
          <a:bodyPr>
            <a:normAutofit lnSpcReduction="10000"/>
          </a:bodyPr>
          <a:lstStyle/>
          <a:p>
            <a:pPr marL="0" indent="0">
              <a:lnSpc>
                <a:spcPct val="90000"/>
              </a:lnSpc>
              <a:buNone/>
              <a:defRPr/>
            </a:pPr>
            <a:endParaRPr lang="en-US" altLang="en-US" sz="1800" dirty="0">
              <a:latin typeface="Arial" panose="020B0604020202020204" pitchFamily="34" charset="0"/>
              <a:cs typeface="Arial" panose="020B0604020202020204" pitchFamily="34" charset="0"/>
            </a:endParaRPr>
          </a:p>
          <a:p>
            <a:pPr marL="0" indent="0">
              <a:lnSpc>
                <a:spcPct val="90000"/>
              </a:lnSpc>
              <a:buNone/>
              <a:defRPr/>
            </a:pPr>
            <a:r>
              <a:rPr lang="en-US" altLang="en-US" sz="1800" dirty="0">
                <a:latin typeface="Arial" panose="020B0604020202020204" pitchFamily="34" charset="0"/>
                <a:cs typeface="Arial" panose="020B0604020202020204" pitchFamily="34" charset="0"/>
              </a:rPr>
              <a:t>The Kaleidoscope Group, LLC is a full service diversity and inclusion (D&amp;I) consulting firm. We are committed to providing customized strategic solutions to address the specific needs of an organization’s culture. We drive sustainable measurable results in the workforce, workplace, community, supplier base, and marketplace. </a:t>
            </a:r>
          </a:p>
          <a:p>
            <a:pPr marL="0" indent="0">
              <a:lnSpc>
                <a:spcPct val="90000"/>
              </a:lnSpc>
              <a:buNone/>
              <a:defRPr/>
            </a:pPr>
            <a:endParaRPr lang="en-US" altLang="en-US" sz="1800" dirty="0">
              <a:latin typeface="Arial" panose="020B0604020202020204" pitchFamily="34" charset="0"/>
              <a:cs typeface="Arial" panose="020B0604020202020204" pitchFamily="34" charset="0"/>
            </a:endParaRPr>
          </a:p>
          <a:p>
            <a:pPr marL="0" indent="0">
              <a:lnSpc>
                <a:spcPct val="90000"/>
              </a:lnSpc>
              <a:buNone/>
              <a:defRPr/>
            </a:pPr>
            <a:r>
              <a:rPr lang="en-US" altLang="en-US" sz="1800" dirty="0">
                <a:latin typeface="Arial" panose="020B0604020202020204" pitchFamily="34" charset="0"/>
                <a:cs typeface="Arial" panose="020B0604020202020204" pitchFamily="34" charset="0"/>
              </a:rPr>
              <a:t>Founded in 1993,The Kaleidoscope Group is recognized among the top 10 pioneers in the D&amp;I industry. Our clients trust us as a leader in the areas of D&amp;I, cultural change, education and organizational development.  We are a certified minority organization enterprise (MBE), headquartered in Chicago and we have an international presence.</a:t>
            </a:r>
          </a:p>
          <a:p>
            <a:pPr marL="0" indent="0">
              <a:lnSpc>
                <a:spcPct val="90000"/>
              </a:lnSpc>
              <a:buNone/>
              <a:defRPr/>
            </a:pPr>
            <a:endParaRPr lang="en-US" altLang="en-US" sz="1800" dirty="0">
              <a:latin typeface="Arial" panose="020B0604020202020204" pitchFamily="34" charset="0"/>
              <a:cs typeface="Arial" panose="020B0604020202020204" pitchFamily="34" charset="0"/>
            </a:endParaRPr>
          </a:p>
          <a:p>
            <a:pPr marL="0" indent="0">
              <a:lnSpc>
                <a:spcPct val="90000"/>
              </a:lnSpc>
              <a:buNone/>
              <a:defRPr/>
            </a:pPr>
            <a:r>
              <a:rPr lang="en-US" sz="1800" b="1" dirty="0"/>
              <a:t>The Kaleidoscope Group</a:t>
            </a:r>
            <a:br>
              <a:rPr lang="en-US" sz="1800" b="1" dirty="0"/>
            </a:br>
            <a:r>
              <a:rPr lang="en-US" sz="1800" dirty="0"/>
              <a:t>416 W. Ontario Street, C-2</a:t>
            </a:r>
            <a:br>
              <a:rPr lang="en-US" sz="1800" dirty="0"/>
            </a:br>
            <a:r>
              <a:rPr lang="en-US" sz="1800" dirty="0"/>
              <a:t>Chicago, IL 60654</a:t>
            </a:r>
            <a:br>
              <a:rPr lang="en-US" sz="1800" dirty="0"/>
            </a:br>
            <a:r>
              <a:rPr lang="en-US" sz="1800" dirty="0">
                <a:hlinkClick r:id="rId2"/>
              </a:rPr>
              <a:t>info@kgdiversity.com</a:t>
            </a:r>
            <a:r>
              <a:rPr lang="en-US" sz="1800" dirty="0"/>
              <a:t/>
            </a:r>
            <a:br>
              <a:rPr lang="en-US" sz="1800" dirty="0"/>
            </a:br>
            <a:r>
              <a:rPr lang="en-US" altLang="en-US" sz="1800" dirty="0">
                <a:latin typeface="Arial" panose="020B0604020202020204" pitchFamily="34" charset="0"/>
                <a:cs typeface="Arial" panose="020B0604020202020204" pitchFamily="34" charset="0"/>
              </a:rPr>
              <a:t>kdgdiversity.com</a:t>
            </a:r>
          </a:p>
          <a:p>
            <a:pPr marL="0" indent="0">
              <a:lnSpc>
                <a:spcPct val="90000"/>
              </a:lnSpc>
              <a:buNone/>
              <a:defRPr/>
            </a:pPr>
            <a:r>
              <a:rPr lang="en-US" sz="1800" dirty="0"/>
              <a:t>312-274-9000</a:t>
            </a:r>
            <a:endParaRPr lang="en-US" altLang="en-US" sz="1800" dirty="0">
              <a:latin typeface="Arial" panose="020B0604020202020204" pitchFamily="34" charset="0"/>
              <a:cs typeface="Arial" panose="020B0604020202020204" pitchFamily="34" charset="0"/>
            </a:endParaRPr>
          </a:p>
          <a:p>
            <a:pPr marL="0" indent="0">
              <a:lnSpc>
                <a:spcPct val="90000"/>
              </a:lnSpc>
              <a:buNone/>
              <a:defRPr/>
            </a:pPr>
            <a:endParaRPr lang="en-US" altLang="en-US" sz="1800" dirty="0">
              <a:latin typeface="Arial" panose="020B0604020202020204" pitchFamily="34" charset="0"/>
              <a:cs typeface="Arial" panose="020B0604020202020204" pitchFamily="34" charset="0"/>
            </a:endParaRPr>
          </a:p>
          <a:p>
            <a:pPr marL="460375" indent="0" defTabSz="854075">
              <a:lnSpc>
                <a:spcPct val="90000"/>
              </a:lnSpc>
              <a:buNone/>
              <a:defRPr/>
            </a:pPr>
            <a:endParaRPr lang="en-US" altLang="en-US" sz="18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xmlns="" id="{FE82779F-4CBD-4D80-8C9A-3256B2351FE9}"/>
              </a:ext>
            </a:extLst>
          </p:cNvPr>
          <p:cNvPicPr>
            <a:picLocks noChangeAspect="1"/>
          </p:cNvPicPr>
          <p:nvPr/>
        </p:nvPicPr>
        <p:blipFill>
          <a:blip r:embed="rId4"/>
          <a:stretch>
            <a:fillRect/>
          </a:stretch>
        </p:blipFill>
        <p:spPr>
          <a:xfrm>
            <a:off x="710760" y="685800"/>
            <a:ext cx="7722480" cy="871537"/>
          </a:xfrm>
          <a:prstGeom prst="rect">
            <a:avLst/>
          </a:prstGeom>
        </p:spPr>
      </p:pic>
    </p:spTree>
    <p:extLst>
      <p:ext uri="{BB962C8B-B14F-4D97-AF65-F5344CB8AC3E}">
        <p14:creationId xmlns:p14="http://schemas.microsoft.com/office/powerpoint/2010/main" val="269600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Profile Updates</a:t>
            </a:r>
          </a:p>
        </p:txBody>
      </p:sp>
      <p:sp>
        <p:nvSpPr>
          <p:cNvPr id="7" name="Content Placeholder 6"/>
          <p:cNvSpPr>
            <a:spLocks noGrp="1"/>
          </p:cNvSpPr>
          <p:nvPr>
            <p:ph idx="1"/>
          </p:nvPr>
        </p:nvSpPr>
        <p:spPr>
          <a:xfrm>
            <a:off x="457200" y="990599"/>
            <a:ext cx="8382000" cy="4038601"/>
          </a:xfrm>
        </p:spPr>
        <p:txBody>
          <a:bodyPr>
            <a:normAutofit/>
          </a:body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pPr marL="342900" indent="-342900">
              <a:lnSpc>
                <a:spcPct val="90000"/>
              </a:lnSpc>
              <a:buSzPct val="110000"/>
              <a:buFont typeface="+mj-lt"/>
              <a:buAutoNum type="arabicPeriod"/>
              <a:defRPr/>
            </a:pPr>
            <a:r>
              <a:rPr lang="en-US" altLang="en-US" sz="2000" dirty="0">
                <a:latin typeface="Arial" panose="020B0604020202020204" pitchFamily="34" charset="0"/>
                <a:cs typeface="Arial" panose="020B0604020202020204" pitchFamily="34" charset="0"/>
              </a:rPr>
              <a:t>Go to our website at www.ncsdp.com</a:t>
            </a:r>
          </a:p>
          <a:p>
            <a:pPr marL="342900" indent="-342900">
              <a:lnSpc>
                <a:spcPct val="90000"/>
              </a:lnSpc>
              <a:buSzPct val="110000"/>
              <a:buFont typeface="+mj-lt"/>
              <a:buAutoNum type="arabicPeriod"/>
              <a:defRPr/>
            </a:pPr>
            <a:r>
              <a:rPr lang="en-US" altLang="en-US" sz="2000" dirty="0">
                <a:latin typeface="Arial" panose="020B0604020202020204" pitchFamily="34" charset="0"/>
                <a:cs typeface="Arial" panose="020B0604020202020204" pitchFamily="34" charset="0"/>
              </a:rPr>
              <a:t>At the upper right hand corner, enter your Email address and CSDP password to log in as a member.</a:t>
            </a: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438400"/>
            <a:ext cx="5943600" cy="2114550"/>
          </a:xfrm>
          <a:prstGeom prst="rect">
            <a:avLst/>
          </a:prstGeom>
          <a:noFill/>
          <a:ln>
            <a:noFill/>
          </a:ln>
        </p:spPr>
      </p:pic>
      <p:sp>
        <p:nvSpPr>
          <p:cNvPr id="8" name="Content Placeholder 6"/>
          <p:cNvSpPr txBox="1">
            <a:spLocks/>
          </p:cNvSpPr>
          <p:nvPr/>
        </p:nvSpPr>
        <p:spPr>
          <a:xfrm>
            <a:off x="381000" y="4552950"/>
            <a:ext cx="8382000" cy="1683546"/>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r>
              <a:rPr lang="en-US" sz="2000" dirty="0"/>
              <a:t>Note:  If you don’t know your password, click “Recover Password”.   You will first be prompted for your email address (the one used for CSDP), and then your security word.  For first timers, the question is typically “What color is the sky?” and the answer is ________.  </a:t>
            </a:r>
            <a:r>
              <a:rPr lang="en-US" sz="2000" dirty="0" err="1"/>
              <a:t>Asn</a:t>
            </a:r>
            <a:r>
              <a:rPr lang="en-US" sz="2000" dirty="0"/>
              <a:t> an alternate, send an email to technology@ncsdp.com, and we will reset your password to a temporary one, and provide you with that.  You’ll be prompted to update it upon signing in.</a:t>
            </a: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60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Profile Updates</a:t>
            </a:r>
          </a:p>
        </p:txBody>
      </p:sp>
      <p:sp>
        <p:nvSpPr>
          <p:cNvPr id="7" name="Content Placeholder 6"/>
          <p:cNvSpPr>
            <a:spLocks noGrp="1"/>
          </p:cNvSpPr>
          <p:nvPr>
            <p:ph idx="1"/>
          </p:nvPr>
        </p:nvSpPr>
        <p:spPr>
          <a:xfrm>
            <a:off x="457200" y="990599"/>
            <a:ext cx="8382000" cy="4038601"/>
          </a:xfrm>
        </p:spPr>
        <p:txBody>
          <a:bodyPr>
            <a:normAutofit/>
          </a:body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pPr marL="457200" indent="-457200">
              <a:lnSpc>
                <a:spcPct val="90000"/>
              </a:lnSpc>
              <a:buSzPct val="110000"/>
              <a:buFont typeface="+mj-lt"/>
              <a:buAutoNum type="arabicPeriod" startAt="3"/>
              <a:defRPr/>
            </a:pPr>
            <a:r>
              <a:rPr lang="en-US" altLang="en-US" sz="2000" dirty="0">
                <a:latin typeface="Arial" panose="020B0604020202020204" pitchFamily="34" charset="0"/>
                <a:cs typeface="Arial" panose="020B0604020202020204" pitchFamily="34" charset="0"/>
              </a:rPr>
              <a:t>Click on your name where it says “Signed in as XXXXXXXXX”</a:t>
            </a:r>
          </a:p>
          <a:p>
            <a:pPr marL="342900" indent="-342900">
              <a:lnSpc>
                <a:spcPct val="90000"/>
              </a:lnSpc>
              <a:buFont typeface="+mj-lt"/>
              <a:buAutoNum type="arabicPeriod" startAt="3"/>
              <a:defRPr/>
            </a:pPr>
            <a:endParaRPr lang="en-US" altLang="en-US" sz="20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6"/>
          <p:cNvSpPr txBox="1">
            <a:spLocks/>
          </p:cNvSpPr>
          <p:nvPr/>
        </p:nvSpPr>
        <p:spPr>
          <a:xfrm>
            <a:off x="381000" y="4552950"/>
            <a:ext cx="8382000" cy="16835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endParaRPr lang="en-US" sz="2000" dirty="0"/>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143125"/>
            <a:ext cx="6700838" cy="2105025"/>
          </a:xfrm>
          <a:prstGeom prst="rect">
            <a:avLst/>
          </a:prstGeom>
          <a:noFill/>
          <a:ln>
            <a:noFill/>
          </a:ln>
        </p:spPr>
      </p:pic>
    </p:spTree>
    <p:extLst>
      <p:ext uri="{BB962C8B-B14F-4D97-AF65-F5344CB8AC3E}">
        <p14:creationId xmlns:p14="http://schemas.microsoft.com/office/powerpoint/2010/main" val="388566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Profile Updates</a:t>
            </a:r>
          </a:p>
        </p:txBody>
      </p:sp>
      <p:sp>
        <p:nvSpPr>
          <p:cNvPr id="7" name="Content Placeholder 6"/>
          <p:cNvSpPr>
            <a:spLocks noGrp="1"/>
          </p:cNvSpPr>
          <p:nvPr>
            <p:ph idx="1"/>
          </p:nvPr>
        </p:nvSpPr>
        <p:spPr>
          <a:xfrm>
            <a:off x="457200" y="990599"/>
            <a:ext cx="8382000" cy="4038601"/>
          </a:xfrm>
        </p:spPr>
        <p:txBody>
          <a:bodyPr>
            <a:normAutofit/>
          </a:body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pPr marL="457200" indent="-457200">
              <a:lnSpc>
                <a:spcPct val="90000"/>
              </a:lnSpc>
              <a:buSzPct val="110000"/>
              <a:buFont typeface="+mj-lt"/>
              <a:buAutoNum type="arabicPeriod" startAt="4"/>
              <a:defRPr/>
            </a:pPr>
            <a:r>
              <a:rPr lang="en-US" altLang="en-US" sz="2000" dirty="0">
                <a:latin typeface="Arial" panose="020B0604020202020204" pitchFamily="34" charset="0"/>
                <a:cs typeface="Arial" panose="020B0604020202020204" pitchFamily="34" charset="0"/>
              </a:rPr>
              <a:t>Update as appropriate:</a:t>
            </a:r>
          </a:p>
          <a:p>
            <a:pPr marL="914400" lvl="1" indent="-457200">
              <a:lnSpc>
                <a:spcPct val="90000"/>
              </a:lnSpc>
              <a:buSzPct val="110000"/>
              <a:buFont typeface="+mj-lt"/>
              <a:buAutoNum type="alphaLcPeriod"/>
              <a:defRPr/>
            </a:pPr>
            <a:r>
              <a:rPr lang="en-US" altLang="en-US" dirty="0">
                <a:latin typeface="Arial" panose="020B0604020202020204" pitchFamily="34" charset="0"/>
                <a:cs typeface="Arial" panose="020B0604020202020204" pitchFamily="34" charset="0"/>
              </a:rPr>
              <a:t>Under Identity / Security, you can update your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Display Name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Email address,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Security Question </a:t>
            </a:r>
            <a:r>
              <a:rPr lang="en-US" altLang="en-US" sz="1400" dirty="0">
                <a:latin typeface="Arial" panose="020B0604020202020204" pitchFamily="34" charset="0"/>
                <a:cs typeface="Arial" panose="020B0604020202020204" pitchFamily="34" charset="0"/>
              </a:rPr>
              <a:t>and Answer </a:t>
            </a:r>
          </a:p>
          <a:p>
            <a:pPr marL="457200" indent="-457200">
              <a:lnSpc>
                <a:spcPct val="90000"/>
              </a:lnSpc>
              <a:buSzPct val="110000"/>
              <a:buFont typeface="+mj-lt"/>
              <a:buAutoNum type="arabicPeriod" startAt="4"/>
              <a:defRPr/>
            </a:pPr>
            <a:endParaRPr lang="en-US" altLang="en-US" sz="2000" dirty="0">
              <a:latin typeface="Arial" panose="020B0604020202020204" pitchFamily="34" charset="0"/>
              <a:cs typeface="Arial" panose="020B0604020202020204" pitchFamily="34" charset="0"/>
            </a:endParaRPr>
          </a:p>
          <a:p>
            <a:pPr marL="342900" indent="-342900">
              <a:lnSpc>
                <a:spcPct val="90000"/>
              </a:lnSpc>
              <a:buFont typeface="+mj-lt"/>
              <a:buAutoNum type="arabicPeriod" startAt="4"/>
              <a:defRPr/>
            </a:pPr>
            <a:endParaRPr lang="en-US" altLang="en-US" sz="20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6"/>
          <p:cNvSpPr txBox="1">
            <a:spLocks/>
          </p:cNvSpPr>
          <p:nvPr/>
        </p:nvSpPr>
        <p:spPr>
          <a:xfrm>
            <a:off x="381000" y="4552950"/>
            <a:ext cx="8382000" cy="16835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endParaRPr lang="en-US" sz="2000" dirty="0"/>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1748949" y="3230715"/>
            <a:ext cx="5188903" cy="3009900"/>
          </a:xfrm>
          <a:prstGeom prst="rect">
            <a:avLst/>
          </a:prstGeom>
          <a:noFill/>
          <a:ln>
            <a:noFill/>
          </a:ln>
        </p:spPr>
      </p:pic>
    </p:spTree>
    <p:extLst>
      <p:ext uri="{BB962C8B-B14F-4D97-AF65-F5344CB8AC3E}">
        <p14:creationId xmlns:p14="http://schemas.microsoft.com/office/powerpoint/2010/main" val="300870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Profile Updates</a:t>
            </a:r>
          </a:p>
        </p:txBody>
      </p:sp>
      <p:sp>
        <p:nvSpPr>
          <p:cNvPr id="7" name="Content Placeholder 6"/>
          <p:cNvSpPr>
            <a:spLocks noGrp="1"/>
          </p:cNvSpPr>
          <p:nvPr>
            <p:ph idx="1"/>
          </p:nvPr>
        </p:nvSpPr>
        <p:spPr>
          <a:xfrm>
            <a:off x="457200" y="990599"/>
            <a:ext cx="8382000" cy="4038601"/>
          </a:xfrm>
        </p:spPr>
        <p:txBody>
          <a:bodyPr>
            <a:normAutofit/>
          </a:body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pPr marL="457200" indent="-457200">
              <a:lnSpc>
                <a:spcPct val="90000"/>
              </a:lnSpc>
              <a:buSzPct val="110000"/>
              <a:buFont typeface="+mj-lt"/>
              <a:buAutoNum type="arabicPeriod" startAt="4"/>
              <a:defRPr/>
            </a:pPr>
            <a:r>
              <a:rPr lang="en-US" altLang="en-US" sz="2000" dirty="0">
                <a:latin typeface="Arial" panose="020B0604020202020204" pitchFamily="34" charset="0"/>
                <a:cs typeface="Arial" panose="020B0604020202020204" pitchFamily="34" charset="0"/>
              </a:rPr>
              <a:t>Update as appropriate:</a:t>
            </a:r>
          </a:p>
          <a:p>
            <a:pPr marL="914400" lvl="1" indent="-457200">
              <a:lnSpc>
                <a:spcPct val="90000"/>
              </a:lnSpc>
              <a:buSzPct val="110000"/>
              <a:buFont typeface="+mj-lt"/>
              <a:buAutoNum type="alphaLcPeriod" startAt="2"/>
              <a:defRPr/>
            </a:pPr>
            <a:r>
              <a:rPr lang="en-US" altLang="en-US" dirty="0">
                <a:latin typeface="Arial" panose="020B0604020202020204" pitchFamily="34" charset="0"/>
                <a:cs typeface="Arial" panose="020B0604020202020204" pitchFamily="34" charset="0"/>
              </a:rPr>
              <a:t>Under Profile, you can update your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First and Last Name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Company Name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Occupation or Job Title, </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Web Site URL  (</a:t>
            </a:r>
            <a:r>
              <a:rPr lang="en-US" altLang="en-US" sz="1600" dirty="0">
                <a:latin typeface="Arial" panose="020B0604020202020204" pitchFamily="34" charset="0"/>
                <a:cs typeface="Arial" panose="020B0604020202020204" pitchFamily="34" charset="0"/>
              </a:rPr>
              <a:t>recommended to be your SD or Procurement Office</a:t>
            </a:r>
            <a:r>
              <a:rPr lang="en-US" altLang="en-US" sz="2000" dirty="0">
                <a:latin typeface="Arial" panose="020B0604020202020204" pitchFamily="34" charset="0"/>
                <a:cs typeface="Arial" panose="020B0604020202020204" pitchFamily="34" charset="0"/>
              </a:rPr>
              <a:t>)</a:t>
            </a:r>
          </a:p>
          <a:p>
            <a:pPr marL="1371600" lvl="2" indent="-366713">
              <a:lnSpc>
                <a:spcPct val="90000"/>
              </a:lnSpc>
              <a:buSzPct val="110000"/>
              <a:defRPr/>
            </a:pPr>
            <a:r>
              <a:rPr lang="en-US" altLang="en-US" sz="2000" dirty="0">
                <a:latin typeface="Arial" panose="020B0604020202020204" pitchFamily="34" charset="0"/>
                <a:cs typeface="Arial" panose="020B0604020202020204" pitchFamily="34" charset="0"/>
              </a:rPr>
              <a:t>Phone &amp; Cell</a:t>
            </a:r>
          </a:p>
          <a:p>
            <a:pPr marL="1371600" lvl="2" indent="-366713">
              <a:lnSpc>
                <a:spcPct val="90000"/>
              </a:lnSpc>
              <a:buSzPct val="110000"/>
              <a:defRPr/>
            </a:pPr>
            <a:endParaRPr lang="en-US" altLang="en-US" sz="2000" dirty="0">
              <a:latin typeface="Arial" panose="020B0604020202020204" pitchFamily="34" charset="0"/>
              <a:cs typeface="Arial" panose="020B0604020202020204" pitchFamily="34" charset="0"/>
            </a:endParaRPr>
          </a:p>
          <a:p>
            <a:pPr marL="342900" indent="-342900">
              <a:lnSpc>
                <a:spcPct val="90000"/>
              </a:lnSpc>
              <a:buFont typeface="+mj-lt"/>
              <a:buAutoNum type="arabicPeriod" startAt="4"/>
              <a:defRPr/>
            </a:pPr>
            <a:endParaRPr lang="en-US" altLang="en-US" sz="20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6"/>
          <p:cNvSpPr txBox="1">
            <a:spLocks/>
          </p:cNvSpPr>
          <p:nvPr/>
        </p:nvSpPr>
        <p:spPr>
          <a:xfrm>
            <a:off x="381000" y="4552950"/>
            <a:ext cx="8382000" cy="16835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endParaRPr lang="en-US" sz="2000" dirty="0"/>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225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t>Profile Updates</a:t>
            </a:r>
          </a:p>
        </p:txBody>
      </p:sp>
      <p:sp>
        <p:nvSpPr>
          <p:cNvPr id="7" name="Content Placeholder 6"/>
          <p:cNvSpPr>
            <a:spLocks noGrp="1"/>
          </p:cNvSpPr>
          <p:nvPr>
            <p:ph idx="1"/>
          </p:nvPr>
        </p:nvSpPr>
        <p:spPr>
          <a:xfrm>
            <a:off x="457200" y="990599"/>
            <a:ext cx="8382000" cy="4038601"/>
          </a:xfrm>
        </p:spPr>
        <p:txBody>
          <a:bodyPr>
            <a:normAutofit/>
          </a:body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pPr marL="1371600" lvl="2" indent="-366713">
              <a:lnSpc>
                <a:spcPct val="90000"/>
              </a:lnSpc>
              <a:buSzPct val="110000"/>
              <a:defRPr/>
            </a:pPr>
            <a:endParaRPr lang="en-US" altLang="en-US" sz="2000" dirty="0">
              <a:latin typeface="Arial" panose="020B0604020202020204" pitchFamily="34" charset="0"/>
              <a:cs typeface="Arial" panose="020B0604020202020204" pitchFamily="34" charset="0"/>
            </a:endParaRPr>
          </a:p>
          <a:p>
            <a:pPr marL="342900" indent="-342900">
              <a:lnSpc>
                <a:spcPct val="90000"/>
              </a:lnSpc>
              <a:buFont typeface="+mj-lt"/>
              <a:buAutoNum type="arabicPeriod" startAt="4"/>
              <a:defRPr/>
            </a:pPr>
            <a:endParaRPr lang="en-US" altLang="en-US" sz="20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a:p>
            <a:pPr marL="0" indent="0">
              <a:lnSpc>
                <a:spcPct val="90000"/>
              </a:lnSpc>
              <a:buNone/>
              <a:defRPr/>
            </a:pPr>
            <a:endParaRPr lang="en-US" altLang="en-US" sz="16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6429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6"/>
          <p:cNvSpPr txBox="1">
            <a:spLocks/>
          </p:cNvSpPr>
          <p:nvPr/>
        </p:nvSpPr>
        <p:spPr>
          <a:xfrm>
            <a:off x="381000" y="4552950"/>
            <a:ext cx="8382000" cy="16835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a:lnSpc>
                <a:spcPct val="90000"/>
              </a:lnSpc>
              <a:buFont typeface="+mj-lt"/>
              <a:buAutoNum type="arabicPeriod"/>
              <a:defRPr/>
            </a:pPr>
            <a:endParaRPr lang="en-US" altLang="en-US" sz="2000" dirty="0">
              <a:latin typeface="Arial" panose="020B0604020202020204" pitchFamily="34" charset="0"/>
              <a:cs typeface="Arial" panose="020B0604020202020204" pitchFamily="34" charset="0"/>
            </a:endParaRPr>
          </a:p>
          <a:p>
            <a:endParaRPr lang="en-US" sz="2000" dirty="0"/>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a:p>
            <a:pPr marL="0" indent="0">
              <a:lnSpc>
                <a:spcPct val="90000"/>
              </a:lnSpc>
              <a:buFont typeface="Arial" pitchFamily="34" charset="0"/>
              <a:buNone/>
              <a:defRPr/>
            </a:pPr>
            <a:endParaRPr lang="en-US" altLang="en-US" sz="1600" dirty="0">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3000"/>
            <a:ext cx="7358062" cy="5093496"/>
          </a:xfrm>
          <a:prstGeom prst="rect">
            <a:avLst/>
          </a:prstGeom>
          <a:noFill/>
          <a:ln>
            <a:noFill/>
          </a:ln>
        </p:spPr>
      </p:pic>
    </p:spTree>
    <p:extLst>
      <p:ext uri="{BB962C8B-B14F-4D97-AF65-F5344CB8AC3E}">
        <p14:creationId xmlns:p14="http://schemas.microsoft.com/office/powerpoint/2010/main" val="799496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708</TotalTime>
  <Words>761</Words>
  <Application>Microsoft Office PowerPoint</Application>
  <PresentationFormat>On-screen Show (4:3)</PresentationFormat>
  <Paragraphs>124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Clarity</vt:lpstr>
      <vt:lpstr>CSDP Open House</vt:lpstr>
      <vt:lpstr>Agenda</vt:lpstr>
      <vt:lpstr>PowerPoint Presentation</vt:lpstr>
      <vt:lpstr>PowerPoint Presentation</vt:lpstr>
      <vt:lpstr>Profile Updates</vt:lpstr>
      <vt:lpstr>Profile Updates</vt:lpstr>
      <vt:lpstr>Profile Updates</vt:lpstr>
      <vt:lpstr>Profile Updates</vt:lpstr>
      <vt:lpstr>Profile Updates</vt:lpstr>
      <vt:lpstr>Profile Updates</vt:lpstr>
    </vt:vector>
  </TitlesOfParts>
  <Company>Comerica,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CSDP Annual Meeting</dc:title>
  <dc:creator>Windows User</dc:creator>
  <cp:lastModifiedBy>Kenneth Doherty</cp:lastModifiedBy>
  <cp:revision>64</cp:revision>
  <cp:lastPrinted>2018-05-07T16:30:38Z</cp:lastPrinted>
  <dcterms:created xsi:type="dcterms:W3CDTF">2015-11-20T21:03:16Z</dcterms:created>
  <dcterms:modified xsi:type="dcterms:W3CDTF">2018-05-07T16:36:54Z</dcterms:modified>
</cp:coreProperties>
</file>