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4"/>
  </p:sldMasterIdLst>
  <p:notesMasterIdLst>
    <p:notesMasterId r:id="rId15"/>
  </p:notesMasterIdLst>
  <p:sldIdLst>
    <p:sldId id="256" r:id="rId5"/>
    <p:sldId id="357" r:id="rId6"/>
    <p:sldId id="362" r:id="rId7"/>
    <p:sldId id="363" r:id="rId8"/>
    <p:sldId id="364" r:id="rId9"/>
    <p:sldId id="366" r:id="rId10"/>
    <p:sldId id="367" r:id="rId11"/>
    <p:sldId id="368" r:id="rId12"/>
    <p:sldId id="265" r:id="rId13"/>
    <p:sldId id="361" r:id="rId1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66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6D5A02-C3AF-407B-AB0F-B04C725DD193}" v="53" dt="2022-11-17T21:52:04.5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777" autoAdjust="0"/>
    <p:restoredTop sz="92178" autoAdjust="0"/>
  </p:normalViewPr>
  <p:slideViewPr>
    <p:cSldViewPr>
      <p:cViewPr varScale="1">
        <p:scale>
          <a:sx n="90" d="100"/>
          <a:sy n="90" d="100"/>
        </p:scale>
        <p:origin x="774" y="8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AE3D0F1-55C8-4360-819F-152DE881D0F5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FD6C927-B5A3-49B7-B79A-AA71A8459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107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D6C927-B5A3-49B7-B79A-AA71A8459E9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809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344C7-F8E7-4A0C-B635-A8963ECF179E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213EA-9C2B-4626-9105-276855FBC44C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344C7-F8E7-4A0C-B635-A8963ECF179E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213EA-9C2B-4626-9105-276855FBC4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344C7-F8E7-4A0C-B635-A8963ECF179E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213EA-9C2B-4626-9105-276855FBC4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344C7-F8E7-4A0C-B635-A8963ECF179E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213EA-9C2B-4626-9105-276855FBC4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344C7-F8E7-4A0C-B635-A8963ECF179E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213EA-9C2B-4626-9105-276855FBC44C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344C7-F8E7-4A0C-B635-A8963ECF179E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213EA-9C2B-4626-9105-276855FBC4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344C7-F8E7-4A0C-B635-A8963ECF179E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213EA-9C2B-4626-9105-276855FBC44C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344C7-F8E7-4A0C-B635-A8963ECF179E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213EA-9C2B-4626-9105-276855FBC4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344C7-F8E7-4A0C-B635-A8963ECF179E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213EA-9C2B-4626-9105-276855FBC4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344C7-F8E7-4A0C-B635-A8963ECF179E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213EA-9C2B-4626-9105-276855FBC44C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344C7-F8E7-4A0C-B635-A8963ECF179E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213EA-9C2B-4626-9105-276855FBC4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5E2344C7-F8E7-4A0C-B635-A8963ECF179E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519213EA-9C2B-4626-9105-276855FBC44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13" Type="http://schemas.openxmlformats.org/officeDocument/2006/relationships/image" Target="../media/image31.jpeg"/><Relationship Id="rId18" Type="http://schemas.openxmlformats.org/officeDocument/2006/relationships/image" Target="../media/image36.jpeg"/><Relationship Id="rId3" Type="http://schemas.openxmlformats.org/officeDocument/2006/relationships/image" Target="../media/image21.jpeg"/><Relationship Id="rId21" Type="http://schemas.openxmlformats.org/officeDocument/2006/relationships/image" Target="../media/image39.jpeg"/><Relationship Id="rId7" Type="http://schemas.openxmlformats.org/officeDocument/2006/relationships/image" Target="../media/image25.jpeg"/><Relationship Id="rId12" Type="http://schemas.openxmlformats.org/officeDocument/2006/relationships/image" Target="../media/image30.png"/><Relationship Id="rId17" Type="http://schemas.openxmlformats.org/officeDocument/2006/relationships/image" Target="../media/image35.jpeg"/><Relationship Id="rId2" Type="http://schemas.openxmlformats.org/officeDocument/2006/relationships/image" Target="../media/image20.jpeg"/><Relationship Id="rId16" Type="http://schemas.openxmlformats.org/officeDocument/2006/relationships/image" Target="../media/image34.png"/><Relationship Id="rId20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24" Type="http://schemas.openxmlformats.org/officeDocument/2006/relationships/image" Target="../media/image42.jpeg"/><Relationship Id="rId5" Type="http://schemas.openxmlformats.org/officeDocument/2006/relationships/image" Target="../media/image23.jpeg"/><Relationship Id="rId15" Type="http://schemas.openxmlformats.org/officeDocument/2006/relationships/image" Target="../media/image33.png"/><Relationship Id="rId23" Type="http://schemas.openxmlformats.org/officeDocument/2006/relationships/image" Target="../media/image41.jpeg"/><Relationship Id="rId10" Type="http://schemas.openxmlformats.org/officeDocument/2006/relationships/image" Target="../media/image28.jpeg"/><Relationship Id="rId19" Type="http://schemas.openxmlformats.org/officeDocument/2006/relationships/image" Target="../media/image37.png"/><Relationship Id="rId4" Type="http://schemas.openxmlformats.org/officeDocument/2006/relationships/image" Target="../media/image22.jpeg"/><Relationship Id="rId9" Type="http://schemas.openxmlformats.org/officeDocument/2006/relationships/image" Target="../media/image27.jpeg"/><Relationship Id="rId14" Type="http://schemas.openxmlformats.org/officeDocument/2006/relationships/image" Target="../media/image32.png"/><Relationship Id="rId22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17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Relationship Id="rId1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09800"/>
            <a:ext cx="7848600" cy="1089025"/>
          </a:xfrm>
        </p:spPr>
        <p:txBody>
          <a:bodyPr/>
          <a:lstStyle/>
          <a:p>
            <a:r>
              <a:rPr lang="en-US" dirty="0"/>
              <a:t>CSDP </a:t>
            </a:r>
            <a:r>
              <a:rPr lang="en-US" sz="4800" dirty="0"/>
              <a:t>Member Meeting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7620000" cy="3048000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cs typeface="Arial"/>
              </a:rPr>
              <a:t>November 18th Membership Meeting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dirty="0">
              <a:cs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0" y="381000"/>
            <a:ext cx="128587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748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B0802-6DAC-4194-887F-C3C084014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Art McClellan</a:t>
            </a:r>
            <a:br>
              <a:rPr lang="en-US" sz="2800" dirty="0"/>
            </a:br>
            <a:r>
              <a:rPr lang="en-US" sz="2800" dirty="0"/>
              <a:t>Director of Supplier Diversity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6CB758-B57F-4325-8E14-F38170110978}"/>
              </a:ext>
            </a:extLst>
          </p:cNvPr>
          <p:cNvSpPr/>
          <p:nvPr/>
        </p:nvSpPr>
        <p:spPr>
          <a:xfrm>
            <a:off x="349624" y="2060014"/>
            <a:ext cx="1528234" cy="15195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Your Photo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DE0967-43D9-4383-8E68-00FF5219204E}"/>
              </a:ext>
            </a:extLst>
          </p:cNvPr>
          <p:cNvSpPr/>
          <p:nvPr/>
        </p:nvSpPr>
        <p:spPr>
          <a:xfrm>
            <a:off x="2017060" y="2059209"/>
            <a:ext cx="5347446" cy="10809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984C56-0B39-4240-8D40-6CD733599644}"/>
              </a:ext>
            </a:extLst>
          </p:cNvPr>
          <p:cNvSpPr/>
          <p:nvPr/>
        </p:nvSpPr>
        <p:spPr>
          <a:xfrm>
            <a:off x="7550165" y="2062201"/>
            <a:ext cx="1297641" cy="96285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Personal or professional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515BA0-919E-42B0-96A0-F279893C1F48}"/>
              </a:ext>
            </a:extLst>
          </p:cNvPr>
          <p:cNvSpPr/>
          <p:nvPr/>
        </p:nvSpPr>
        <p:spPr>
          <a:xfrm>
            <a:off x="7528540" y="3405162"/>
            <a:ext cx="1358701" cy="23627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  <a:p>
            <a:pPr algn="ctr"/>
            <a:endParaRPr lang="en-US" sz="1050" dirty="0"/>
          </a:p>
          <a:p>
            <a:pPr algn="ctr"/>
            <a:endParaRPr lang="en-US" sz="1050" dirty="0"/>
          </a:p>
          <a:p>
            <a:pPr algn="ctr"/>
            <a:endParaRPr lang="en-US" sz="1050" dirty="0"/>
          </a:p>
          <a:p>
            <a:pPr algn="ctr"/>
            <a:endParaRPr lang="en-US" sz="105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CF8A44-945D-41E1-9AA7-4BDE80636E82}"/>
              </a:ext>
            </a:extLst>
          </p:cNvPr>
          <p:cNvSpPr txBox="1"/>
          <p:nvPr/>
        </p:nvSpPr>
        <p:spPr>
          <a:xfrm>
            <a:off x="1993168" y="1808093"/>
            <a:ext cx="23487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</a:rPr>
              <a:t>A little about me…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BA5EFE-036A-4722-BBC6-2F7550F6FEC4}"/>
              </a:ext>
            </a:extLst>
          </p:cNvPr>
          <p:cNvSpPr txBox="1"/>
          <p:nvPr/>
        </p:nvSpPr>
        <p:spPr>
          <a:xfrm>
            <a:off x="7463588" y="1808093"/>
            <a:ext cx="12012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</a:rPr>
              <a:t>Fun Fact…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BE1B4F-7A22-4376-A1C6-11711774605F}"/>
              </a:ext>
            </a:extLst>
          </p:cNvPr>
          <p:cNvSpPr txBox="1"/>
          <p:nvPr/>
        </p:nvSpPr>
        <p:spPr>
          <a:xfrm>
            <a:off x="7529993" y="3158941"/>
            <a:ext cx="13178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</a:rPr>
              <a:t>Spare Time…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D9909EA-6F4C-4635-BAAC-6E292C920610}"/>
              </a:ext>
            </a:extLst>
          </p:cNvPr>
          <p:cNvSpPr/>
          <p:nvPr/>
        </p:nvSpPr>
        <p:spPr>
          <a:xfrm>
            <a:off x="349624" y="4327362"/>
            <a:ext cx="1542041" cy="14292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03000"/>
              </a:lnSpc>
              <a:spcAft>
                <a:spcPts val="600"/>
              </a:spcAft>
              <a:defRPr/>
            </a:pPr>
            <a:r>
              <a:rPr lang="en-US" sz="1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“The role of a leader is not to come up with all the great ideas.  The role of a leader is to create an environment in which great ideas can happen” – Simon Sinek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6F8D6E-4AFC-4C06-A1CB-D468BDC90FBE}"/>
              </a:ext>
            </a:extLst>
          </p:cNvPr>
          <p:cNvSpPr txBox="1"/>
          <p:nvPr/>
        </p:nvSpPr>
        <p:spPr>
          <a:xfrm>
            <a:off x="296195" y="3967865"/>
            <a:ext cx="13178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</a:rPr>
              <a:t>Quote or phrase that I believe in…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6242392-2093-45CE-AE05-75777DDC33B3}"/>
              </a:ext>
            </a:extLst>
          </p:cNvPr>
          <p:cNvSpPr/>
          <p:nvPr/>
        </p:nvSpPr>
        <p:spPr>
          <a:xfrm>
            <a:off x="1993167" y="3381667"/>
            <a:ext cx="5384585" cy="10809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4F1935-BF62-4264-9BEC-FE8568649F9A}"/>
              </a:ext>
            </a:extLst>
          </p:cNvPr>
          <p:cNvSpPr txBox="1"/>
          <p:nvPr/>
        </p:nvSpPr>
        <p:spPr>
          <a:xfrm>
            <a:off x="2038330" y="3147618"/>
            <a:ext cx="23487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</a:rPr>
              <a:t>Professionally speaking…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D440D30-D7A0-492C-B624-40DBB512C92D}"/>
              </a:ext>
            </a:extLst>
          </p:cNvPr>
          <p:cNvSpPr/>
          <p:nvPr/>
        </p:nvSpPr>
        <p:spPr>
          <a:xfrm>
            <a:off x="2003252" y="4675666"/>
            <a:ext cx="5361253" cy="10809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Insert photos or text here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A2C1A0-0659-4306-BC30-A0B679C6C390}"/>
              </a:ext>
            </a:extLst>
          </p:cNvPr>
          <p:cNvSpPr txBox="1"/>
          <p:nvPr/>
        </p:nvSpPr>
        <p:spPr>
          <a:xfrm>
            <a:off x="2023424" y="4453790"/>
            <a:ext cx="23487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</a:rPr>
              <a:t>Influences in my life…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A25D08-0499-43FD-8A86-9CFCD3EFC2B4}"/>
              </a:ext>
            </a:extLst>
          </p:cNvPr>
          <p:cNvSpPr txBox="1"/>
          <p:nvPr/>
        </p:nvSpPr>
        <p:spPr>
          <a:xfrm>
            <a:off x="302558" y="3583032"/>
            <a:ext cx="16906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</a:rPr>
              <a:t>Title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44E1598-0656-4AE9-BC2B-441CE7FD3B5E}"/>
              </a:ext>
            </a:extLst>
          </p:cNvPr>
          <p:cNvSpPr txBox="1"/>
          <p:nvPr/>
        </p:nvSpPr>
        <p:spPr>
          <a:xfrm>
            <a:off x="2563010" y="2185391"/>
            <a:ext cx="4017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Insert personal photos or text – family, hobbies, </a:t>
            </a:r>
            <a:r>
              <a:rPr lang="en-US" dirty="0" err="1">
                <a:solidFill>
                  <a:schemeClr val="bg1"/>
                </a:solidFill>
              </a:rPr>
              <a:t>etc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7A91B1F-D1EB-4F20-89E7-8D168EF5F92D}"/>
              </a:ext>
            </a:extLst>
          </p:cNvPr>
          <p:cNvSpPr txBox="1"/>
          <p:nvPr/>
        </p:nvSpPr>
        <p:spPr>
          <a:xfrm>
            <a:off x="296196" y="1800633"/>
            <a:ext cx="16436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</a:rPr>
              <a:t>My remote office photo…</a:t>
            </a:r>
          </a:p>
        </p:txBody>
      </p:sp>
      <p:pic>
        <p:nvPicPr>
          <p:cNvPr id="1026" name="Picture 2" descr="Lear Corporation">
            <a:extLst>
              <a:ext uri="{FF2B5EF4-FFF2-40B4-BE49-F238E27FC236}">
                <a16:creationId xmlns:a16="http://schemas.microsoft.com/office/drawing/2014/main" id="{D6DC06C3-AFE5-4929-B6F5-BDA4BF1D7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113" y="576913"/>
            <a:ext cx="2837552" cy="86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A person holding an object&#10;&#10;Description automatically generated">
            <a:extLst>
              <a:ext uri="{FF2B5EF4-FFF2-40B4-BE49-F238E27FC236}">
                <a16:creationId xmlns:a16="http://schemas.microsoft.com/office/drawing/2014/main" id="{9EECD648-2204-4559-9224-F6B6580767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630" y="2062201"/>
            <a:ext cx="1337611" cy="1073487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37B247C-53D1-4642-8F32-3076A4F25F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1351" y="2070251"/>
            <a:ext cx="1066124" cy="1077366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Picture 42" descr="Image result for travelling">
            <a:extLst>
              <a:ext uri="{FF2B5EF4-FFF2-40B4-BE49-F238E27FC236}">
                <a16:creationId xmlns:a16="http://schemas.microsoft.com/office/drawing/2014/main" id="{C1198E3D-C28B-4ECC-B5AE-BF984C50D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068" y="2070251"/>
            <a:ext cx="1125697" cy="106887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0" descr="Image result for Treadmill Running">
            <a:extLst>
              <a:ext uri="{FF2B5EF4-FFF2-40B4-BE49-F238E27FC236}">
                <a16:creationId xmlns:a16="http://schemas.microsoft.com/office/drawing/2014/main" id="{73E18CAC-508B-405C-B07F-676E6C88D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500" y="2069753"/>
            <a:ext cx="1069189" cy="1063113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Image result for ballroom dancing">
            <a:extLst>
              <a:ext uri="{FF2B5EF4-FFF2-40B4-BE49-F238E27FC236}">
                <a16:creationId xmlns:a16="http://schemas.microsoft.com/office/drawing/2014/main" id="{1946063D-E7DE-4F9A-B9CE-625686EF3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1" y="2069753"/>
            <a:ext cx="995580" cy="1070404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A32C547-A9B7-4D6B-B6B8-4308F91503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987" y="3405162"/>
            <a:ext cx="1358701" cy="724517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" name="Picture 20" descr="Image result for habitat for humanity of oakland county logo">
            <a:extLst>
              <a:ext uri="{FF2B5EF4-FFF2-40B4-BE49-F238E27FC236}">
                <a16:creationId xmlns:a16="http://schemas.microsoft.com/office/drawing/2014/main" id="{069F45A3-158F-4082-AE4B-7E99E69C9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676" y="4283190"/>
            <a:ext cx="622802" cy="28092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34" name="Picture 22" descr="Image result for SME Education Foundation logo">
            <a:extLst>
              <a:ext uri="{FF2B5EF4-FFF2-40B4-BE49-F238E27FC236}">
                <a16:creationId xmlns:a16="http://schemas.microsoft.com/office/drawing/2014/main" id="{60E99D91-C199-4DF1-969F-A231F6E1C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606" y="4664639"/>
            <a:ext cx="607198" cy="280927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4" descr="Image result for Sheriff PAL logo">
            <a:extLst>
              <a:ext uri="{FF2B5EF4-FFF2-40B4-BE49-F238E27FC236}">
                <a16:creationId xmlns:a16="http://schemas.microsoft.com/office/drawing/2014/main" id="{C44D0A83-6FA4-4649-A0B9-4F6C55AAA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302" y="4292006"/>
            <a:ext cx="618205" cy="280927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2" descr="40 years of helping children.">
            <a:extLst>
              <a:ext uri="{FF2B5EF4-FFF2-40B4-BE49-F238E27FC236}">
                <a16:creationId xmlns:a16="http://schemas.microsoft.com/office/drawing/2014/main" id="{880F011A-33B5-40AF-AFAD-7238FECD6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172" y="4667880"/>
            <a:ext cx="622802" cy="28092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1FD462F1-54A2-45E9-ADC1-4081D339D4B0}"/>
              </a:ext>
            </a:extLst>
          </p:cNvPr>
          <p:cNvSpPr txBox="1"/>
          <p:nvPr/>
        </p:nvSpPr>
        <p:spPr>
          <a:xfrm>
            <a:off x="7618706" y="5102318"/>
            <a:ext cx="577268" cy="434666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R="0" algn="ctr" defTabSz="914218" rtl="0" eaLnBrk="1" fontAlgn="auto" latinLnBrk="0" hangingPunct="1">
              <a:lnSpc>
                <a:spcPct val="90000"/>
              </a:lnSpc>
              <a:spcAft>
                <a:spcPts val="0"/>
              </a:spcAft>
              <a:buClr>
                <a:srgbClr val="EE3124"/>
              </a:buClr>
              <a:buSzTx/>
              <a:tabLst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Pontiac</a:t>
            </a:r>
          </a:p>
          <a:p>
            <a:pPr marR="0" algn="ctr" defTabSz="914218" rtl="0" eaLnBrk="1" fontAlgn="auto" latinLnBrk="0" hangingPunct="1">
              <a:lnSpc>
                <a:spcPct val="90000"/>
              </a:lnSpc>
              <a:spcAft>
                <a:spcPts val="0"/>
              </a:spcAft>
              <a:buClr>
                <a:srgbClr val="EE3124"/>
              </a:buClr>
              <a:buSzTx/>
              <a:tabLst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Alumni</a:t>
            </a:r>
          </a:p>
          <a:p>
            <a:pPr marR="0" algn="ctr" defTabSz="914218" rtl="0" eaLnBrk="1" fontAlgn="auto" latinLnBrk="0" hangingPunct="1">
              <a:lnSpc>
                <a:spcPct val="90000"/>
              </a:lnSpc>
              <a:spcAft>
                <a:spcPts val="0"/>
              </a:spcAft>
              <a:buClr>
                <a:srgbClr val="EE3124"/>
              </a:buClr>
              <a:buSzTx/>
              <a:tabLst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Foundation</a:t>
            </a:r>
          </a:p>
        </p:txBody>
      </p:sp>
      <p:pic>
        <p:nvPicPr>
          <p:cNvPr id="40" name="Picture 12" descr="Image result for city of pontiac logo">
            <a:extLst>
              <a:ext uri="{FF2B5EF4-FFF2-40B4-BE49-F238E27FC236}">
                <a16:creationId xmlns:a16="http://schemas.microsoft.com/office/drawing/2014/main" id="{A3366839-C03E-411C-9B66-79C12AA6C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401" y="5107893"/>
            <a:ext cx="552403" cy="372634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09A94B2-D10F-4E9C-8C6B-7450CC9790E7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50484" t="10054" r="46361" b="83665"/>
          <a:stretch/>
        </p:blipFill>
        <p:spPr>
          <a:xfrm>
            <a:off x="2049673" y="3962400"/>
            <a:ext cx="558623" cy="40025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E6C1C04-3CD6-42B9-BBE6-C26E5195EE06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61522" t="8978" r="34928" b="76568"/>
          <a:stretch/>
        </p:blipFill>
        <p:spPr>
          <a:xfrm>
            <a:off x="2049673" y="3485947"/>
            <a:ext cx="558623" cy="40025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1F0630-9CB3-404A-82C6-B8F24A9C71EB}"/>
              </a:ext>
            </a:extLst>
          </p:cNvPr>
          <p:cNvSpPr txBox="1"/>
          <p:nvPr/>
        </p:nvSpPr>
        <p:spPr>
          <a:xfrm>
            <a:off x="2563010" y="3501884"/>
            <a:ext cx="1542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Vice Chair</a:t>
            </a:r>
          </a:p>
          <a:p>
            <a:r>
              <a:rPr lang="en-US" sz="800" dirty="0">
                <a:solidFill>
                  <a:schemeClr val="bg1"/>
                </a:solidFill>
              </a:rPr>
              <a:t>Board of Directors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91A0FFF-DD8C-4B22-B5A2-3436BD3F961A}"/>
              </a:ext>
            </a:extLst>
          </p:cNvPr>
          <p:cNvSpPr txBox="1"/>
          <p:nvPr/>
        </p:nvSpPr>
        <p:spPr>
          <a:xfrm>
            <a:off x="2571929" y="3988266"/>
            <a:ext cx="1735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Board of Directors</a:t>
            </a:r>
          </a:p>
          <a:p>
            <a:r>
              <a:rPr lang="en-US" sz="800" dirty="0">
                <a:solidFill>
                  <a:schemeClr val="bg1"/>
                </a:solidFill>
              </a:rPr>
              <a:t>Co-Chair - CDC</a:t>
            </a:r>
          </a:p>
          <a:p>
            <a:endParaRPr lang="en-US" sz="800" dirty="0">
              <a:solidFill>
                <a:schemeClr val="bg1"/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1F04AA1-6271-4AA0-9B60-0287BD1D504B}"/>
              </a:ext>
            </a:extLst>
          </p:cNvPr>
          <p:cNvCxnSpPr>
            <a:cxnSpLocks/>
          </p:cNvCxnSpPr>
          <p:nvPr/>
        </p:nvCxnSpPr>
        <p:spPr>
          <a:xfrm>
            <a:off x="3657600" y="3471446"/>
            <a:ext cx="4364" cy="89578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National Minority Supplier Development Council">
            <a:extLst>
              <a:ext uri="{FF2B5EF4-FFF2-40B4-BE49-F238E27FC236}">
                <a16:creationId xmlns:a16="http://schemas.microsoft.com/office/drawing/2014/main" id="{B60D2507-F00D-44BB-B030-41D0412A78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10000" y="3482088"/>
            <a:ext cx="562176" cy="404112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00F3D4D6-BD50-4D48-9442-DDE4FF4E645E}"/>
              </a:ext>
            </a:extLst>
          </p:cNvPr>
          <p:cNvSpPr txBox="1"/>
          <p:nvPr/>
        </p:nvSpPr>
        <p:spPr>
          <a:xfrm>
            <a:off x="4372176" y="3471843"/>
            <a:ext cx="12870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COECP – Exec. Coach</a:t>
            </a:r>
          </a:p>
          <a:p>
            <a:r>
              <a:rPr lang="en-US" sz="800" dirty="0">
                <a:solidFill>
                  <a:schemeClr val="bg1"/>
                </a:solidFill>
              </a:rPr>
              <a:t>Moderator – PM 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3D557D0B-AD0E-4328-9D6F-EB66FD1CCBBC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50484" t="10054" r="46361" b="83665"/>
          <a:stretch/>
        </p:blipFill>
        <p:spPr>
          <a:xfrm>
            <a:off x="3810000" y="3962400"/>
            <a:ext cx="558623" cy="40025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338367FE-EEB0-4E15-A6DB-EF1AE0779B4B}"/>
              </a:ext>
            </a:extLst>
          </p:cNvPr>
          <p:cNvSpPr txBox="1"/>
          <p:nvPr/>
        </p:nvSpPr>
        <p:spPr>
          <a:xfrm>
            <a:off x="4387082" y="3927420"/>
            <a:ext cx="2514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bg1"/>
                </a:solidFill>
              </a:rPr>
              <a:t>InFuse</a:t>
            </a:r>
            <a:r>
              <a:rPr lang="en-US" sz="800" dirty="0">
                <a:solidFill>
                  <a:schemeClr val="bg1"/>
                </a:solidFill>
              </a:rPr>
              <a:t> Mentor</a:t>
            </a:r>
          </a:p>
          <a:p>
            <a:r>
              <a:rPr lang="en-US" sz="800" dirty="0">
                <a:solidFill>
                  <a:schemeClr val="bg1"/>
                </a:solidFill>
              </a:rPr>
              <a:t>Moderator – MMPC </a:t>
            </a:r>
          </a:p>
          <a:p>
            <a:r>
              <a:rPr lang="en-US" sz="800" dirty="0">
                <a:solidFill>
                  <a:schemeClr val="bg1"/>
                </a:solidFill>
              </a:rPr>
              <a:t>Panel Speaker 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09FACEE2-99FF-4C03-8445-BADFD77F2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634" y="3472324"/>
            <a:ext cx="596845" cy="413876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AA5BA28F-8988-4894-A2F7-62138754130B}"/>
              </a:ext>
            </a:extLst>
          </p:cNvPr>
          <p:cNvSpPr txBox="1"/>
          <p:nvPr/>
        </p:nvSpPr>
        <p:spPr>
          <a:xfrm>
            <a:off x="6196543" y="3471810"/>
            <a:ext cx="128709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Speaker - JumpStart</a:t>
            </a:r>
          </a:p>
        </p:txBody>
      </p:sp>
      <p:pic>
        <p:nvPicPr>
          <p:cNvPr id="1032" name="Picture 8" descr="Rainbow PUSH Automotive Project">
            <a:extLst>
              <a:ext uri="{FF2B5EF4-FFF2-40B4-BE49-F238E27FC236}">
                <a16:creationId xmlns:a16="http://schemas.microsoft.com/office/drawing/2014/main" id="{7639C32F-5EAD-499D-A5CE-7A191638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740" y="3949922"/>
            <a:ext cx="575740" cy="412731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D6CE93B3-7279-4F85-A988-BA4D3CA2715F}"/>
              </a:ext>
            </a:extLst>
          </p:cNvPr>
          <p:cNvSpPr txBox="1"/>
          <p:nvPr/>
        </p:nvSpPr>
        <p:spPr>
          <a:xfrm>
            <a:off x="6303304" y="4017199"/>
            <a:ext cx="9254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Panel Speaker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1F704C36-02B8-48B2-95AE-376EF0448334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50000" t="19689" r="39180" b="37901"/>
          <a:stretch/>
        </p:blipFill>
        <p:spPr>
          <a:xfrm>
            <a:off x="349624" y="2071966"/>
            <a:ext cx="1544461" cy="150371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9" name="Picture 2" descr="Image result for omega psi phi fraternity">
            <a:extLst>
              <a:ext uri="{FF2B5EF4-FFF2-40B4-BE49-F238E27FC236}">
                <a16:creationId xmlns:a16="http://schemas.microsoft.com/office/drawing/2014/main" id="{4D07FC7C-DFFD-4FD6-8A0D-796D9AEEA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036" y="2069576"/>
            <a:ext cx="1026611" cy="1077366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mentor">
            <a:extLst>
              <a:ext uri="{FF2B5EF4-FFF2-40B4-BE49-F238E27FC236}">
                <a16:creationId xmlns:a16="http://schemas.microsoft.com/office/drawing/2014/main" id="{793CBD2E-9150-469A-910C-4FF46881C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080963"/>
            <a:ext cx="1801905" cy="67528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7BDC8535-CAA4-4348-8180-483C16DC1F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03251" y="4675300"/>
            <a:ext cx="1501949" cy="108094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See the source image">
            <a:extLst>
              <a:ext uri="{FF2B5EF4-FFF2-40B4-BE49-F238E27FC236}">
                <a16:creationId xmlns:a16="http://schemas.microsoft.com/office/drawing/2014/main" id="{EE5D552F-BC56-4D8A-8412-408F25B490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62600" y="4677928"/>
            <a:ext cx="1801905" cy="42438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Image result for Mom ">
            <a:extLst>
              <a:ext uri="{FF2B5EF4-FFF2-40B4-BE49-F238E27FC236}">
                <a16:creationId xmlns:a16="http://schemas.microsoft.com/office/drawing/2014/main" id="{349E4E74-3763-4088-A1E4-73FD5C9F8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199" y="4679454"/>
            <a:ext cx="2057401" cy="107679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6028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04800" y="1219200"/>
            <a:ext cx="8616722" cy="54102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90000"/>
              </a:lnSpc>
              <a:buNone/>
              <a:defRPr/>
            </a:pPr>
            <a:endParaRPr lang="en-US" altLang="en-US" sz="1600" dirty="0">
              <a:latin typeface="Arial"/>
              <a:cs typeface="Arial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altLang="en-US" sz="1600" dirty="0">
                <a:latin typeface="Arial"/>
                <a:cs typeface="Arial"/>
              </a:rPr>
              <a:t>8:30 a.m. – 9:00 a.m.  </a:t>
            </a:r>
            <a:endParaRPr lang="en-US" dirty="0">
              <a:cs typeface="Arial"/>
            </a:endParaRPr>
          </a:p>
          <a:p>
            <a:pPr lvl="3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Networking 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altLang="en-US" sz="1600" dirty="0">
                <a:latin typeface="Arial"/>
                <a:cs typeface="Arial"/>
              </a:rPr>
              <a:t>9:00 a.m. – 9:10 a.m.</a:t>
            </a:r>
          </a:p>
          <a:p>
            <a:pPr marL="911225" lvl="1" indent="-283845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Welcome &amp; Introductions – Teresa LeFevre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en-US" altLang="en-US" sz="1600" dirty="0">
                <a:latin typeface="Arial"/>
                <a:cs typeface="Arial"/>
              </a:rPr>
              <a:t>9:10 a.m. – 9:35 a.m.</a:t>
            </a:r>
          </a:p>
          <a:p>
            <a:pPr marL="912495" indent="-285750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ea typeface="+mn-lt"/>
                <a:cs typeface="+mn-lt"/>
              </a:rPr>
              <a:t>Kimberly Newberry-Johnson</a:t>
            </a:r>
            <a:r>
              <a:rPr lang="en-US" sz="1600" dirty="0">
                <a:solidFill>
                  <a:srgbClr val="FF0000"/>
                </a:solidFill>
                <a:latin typeface="Arial"/>
                <a:cs typeface="Arial"/>
              </a:rPr>
              <a:t> </a:t>
            </a:r>
            <a:r>
              <a:rPr lang="en-US" sz="1600" dirty="0">
                <a:latin typeface="Arial"/>
                <a:cs typeface="Arial"/>
              </a:rPr>
              <a:t>- DEVELOPING K.I.D.S.</a:t>
            </a:r>
          </a:p>
          <a:p>
            <a:pPr>
              <a:lnSpc>
                <a:spcPct val="90000"/>
              </a:lnSpc>
              <a:spcAft>
                <a:spcPts val="600"/>
              </a:spcAft>
              <a:buNone/>
              <a:defRPr/>
            </a:pPr>
            <a:r>
              <a:rPr lang="en-US" sz="1600" dirty="0">
                <a:latin typeface="Arial"/>
                <a:cs typeface="Arial"/>
              </a:rPr>
              <a:t>9:35 a.m. - 10:45 a.m.</a:t>
            </a:r>
          </a:p>
          <a:p>
            <a:pPr marL="912495" indent="-285750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latin typeface="Arial"/>
                <a:cs typeface="Arial"/>
              </a:rPr>
              <a:t>CSDP Elections – Eric Glenn</a:t>
            </a:r>
          </a:p>
          <a:p>
            <a:pPr marL="912495" indent="-285750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latin typeface="Arial"/>
                <a:cs typeface="Arial"/>
              </a:rPr>
              <a:t>2023 Supplier Diversity Events Calendar  - Teresa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10:45 a.m. - 11:00 a.m.</a:t>
            </a:r>
          </a:p>
          <a:p>
            <a:pPr marL="912495" lvl="2" indent="-285750">
              <a:lnSpc>
                <a:spcPct val="110000"/>
              </a:lnSpc>
              <a:spcAft>
                <a:spcPts val="600"/>
              </a:spcAft>
              <a:buSzPct val="85000"/>
              <a:buFont typeface="Wingdings" panose="05000000000000000000" pitchFamily="2" charset="2"/>
              <a:buChar char="Ø"/>
              <a:defRPr/>
            </a:pPr>
            <a:r>
              <a:rPr lang="en-US" altLang="en-US" sz="1600" dirty="0">
                <a:latin typeface="Arial"/>
                <a:cs typeface="Arial"/>
              </a:rPr>
              <a:t> Faces of CSDP  - Tina Alonzo &amp; Art McClellan</a:t>
            </a:r>
          </a:p>
          <a:p>
            <a:pPr marL="912495" lvl="2" indent="-285750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sz="1600" dirty="0">
                <a:latin typeface="Arial"/>
                <a:cs typeface="Arial"/>
              </a:rPr>
              <a:t>CSDP Holiday Events Q&amp;A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11:00 a.m.</a:t>
            </a:r>
          </a:p>
          <a:p>
            <a:pPr marL="914400" indent="-28702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Adjournment (CSDP Board of Directors Meeting Immediately Follows)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943600"/>
            <a:ext cx="642938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535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12CD3-FD4C-4102-8A45-3AB8DA04C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0190"/>
            <a:ext cx="8229600" cy="990600"/>
          </a:xfrm>
        </p:spPr>
        <p:txBody>
          <a:bodyPr>
            <a:normAutofit/>
          </a:bodyPr>
          <a:lstStyle/>
          <a:p>
            <a:r>
              <a:rPr lang="en-US" dirty="0"/>
              <a:t>Board Elections -  </a:t>
            </a:r>
            <a:r>
              <a:rPr lang="en-US" sz="2700" b="1" dirty="0">
                <a:solidFill>
                  <a:srgbClr val="339966"/>
                </a:solidFill>
              </a:rPr>
              <a:t>* </a:t>
            </a:r>
            <a:r>
              <a:rPr lang="en-US" sz="2200" dirty="0"/>
              <a:t>Seats eligible for elections</a:t>
            </a:r>
            <a:endParaRPr lang="en-US" dirty="0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A06D5ED2-9ABE-4EA0-9FF0-64D6CB52A1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5660782"/>
              </p:ext>
            </p:extLst>
          </p:nvPr>
        </p:nvGraphicFramePr>
        <p:xfrm>
          <a:off x="457200" y="1143000"/>
          <a:ext cx="79248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6600">
                  <a:extLst>
                    <a:ext uri="{9D8B030D-6E8A-4147-A177-3AD203B41FA5}">
                      <a16:colId xmlns:a16="http://schemas.microsoft.com/office/drawing/2014/main" val="404143932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912204545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7750592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Executive Board Positions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Term (3 years)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03889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President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Teresa LeFevre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2022-2025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17308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Vice Chair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Art McClelland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Appointed by chair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70347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Secretary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Lillian Lowery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2022-2025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3046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Treasurer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Ken Doherty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2020-2023</a:t>
                      </a:r>
                      <a:r>
                        <a:rPr lang="en-US" sz="1800" b="1" dirty="0">
                          <a:solidFill>
                            <a:srgbClr val="339966"/>
                          </a:solidFill>
                        </a:rPr>
                        <a:t>*</a:t>
                      </a:r>
                      <a:endParaRPr lang="en-US" b="1" dirty="0">
                        <a:solidFill>
                          <a:srgbClr val="33996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0836214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7F4151E-4626-41F6-B7B2-6FB7A01AA2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5771650"/>
              </p:ext>
            </p:extLst>
          </p:nvPr>
        </p:nvGraphicFramePr>
        <p:xfrm>
          <a:off x="452120" y="5212080"/>
          <a:ext cx="792988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1680">
                  <a:extLst>
                    <a:ext uri="{9D8B030D-6E8A-4147-A177-3AD203B41FA5}">
                      <a16:colId xmlns:a16="http://schemas.microsoft.com/office/drawing/2014/main" val="103856113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971514028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8043883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Board Members-at-Large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Term (1 year)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0808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Special Projects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Brian Moore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Appointed 9/2022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16222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Special Projects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Dan Muschong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Appointed 9/2022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7337590"/>
                  </a:ext>
                </a:extLst>
              </a:tr>
            </a:tbl>
          </a:graphicData>
        </a:graphic>
      </p:graphicFrame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D5EC1B99-981A-4DBF-B742-86CA459471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6366364"/>
              </p:ext>
            </p:extLst>
          </p:nvPr>
        </p:nvGraphicFramePr>
        <p:xfrm>
          <a:off x="452120" y="2997200"/>
          <a:ext cx="792988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1680">
                  <a:extLst>
                    <a:ext uri="{9D8B030D-6E8A-4147-A177-3AD203B41FA5}">
                      <a16:colId xmlns:a16="http://schemas.microsoft.com/office/drawing/2014/main" val="103856113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971514028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8043883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Board Director positions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Term (3 years)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0808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Governance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Kenneth Gardner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Appointed by chair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16222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Marketing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Courtney Quenneville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2020-2023</a:t>
                      </a:r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9966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*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9966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73375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Membership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Lynn Garrison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2020-2023</a:t>
                      </a:r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9966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*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9966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1748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Prog. / Prof. Development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Therissa Allen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2020-2023</a:t>
                      </a:r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9966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*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9966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2636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Technology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Duane Green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2020-2023</a:t>
                      </a: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9966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40354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8822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7E5DB-406E-4B2F-AB2C-3B98AF393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2023 CSDP Meeting Calendar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99C8F9B-4CDC-4159-8C5B-84F69A5E25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403754"/>
              </p:ext>
            </p:extLst>
          </p:nvPr>
        </p:nvGraphicFramePr>
        <p:xfrm>
          <a:off x="914400" y="1498600"/>
          <a:ext cx="7467600" cy="50631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95400">
                  <a:extLst>
                    <a:ext uri="{9D8B030D-6E8A-4147-A177-3AD203B41FA5}">
                      <a16:colId xmlns:a16="http://schemas.microsoft.com/office/drawing/2014/main" val="3227282024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607737805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489948537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860841153"/>
                    </a:ext>
                  </a:extLst>
                </a:gridCol>
              </a:tblGrid>
              <a:tr h="34550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Date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Time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Event Title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Location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222821"/>
                  </a:ext>
                </a:extLst>
              </a:tr>
              <a:tr h="7466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01/27/23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8:30am - 11:30am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CSDP Annual Meeting (Board Meeting follows)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 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7031907"/>
                  </a:ext>
                </a:extLst>
              </a:tr>
              <a:tr h="68319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03/24/23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8:30am - 11:30am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CSDP Meeting (Board Meeting follows)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 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8838654"/>
                  </a:ext>
                </a:extLst>
              </a:tr>
              <a:tr h="68319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05/26/23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8:00am - 10:15am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CSDP Meeting (Board Meeting follows)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 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248170"/>
                  </a:ext>
                </a:extLst>
              </a:tr>
              <a:tr h="68319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07/28/23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8:30am - 11:10am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CSDP Meeting (Board Meeting follows)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 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0553984"/>
                  </a:ext>
                </a:extLst>
              </a:tr>
              <a:tr h="68319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09/22/23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8:30am - 11:30am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CSDP Meeting (Board Meeting follows)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 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2209207"/>
                  </a:ext>
                </a:extLst>
              </a:tr>
              <a:tr h="68319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11/17/23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8:30am - 11:30am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CSDP Meeting (Board Meeting follows)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 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4070399"/>
                  </a:ext>
                </a:extLst>
              </a:tr>
              <a:tr h="54641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Dec TBD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TBD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CSDP Holiday/Community Service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 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4594695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88EF3F27-B90E-4FDA-AA7A-00EA1E8A818D}"/>
              </a:ext>
            </a:extLst>
          </p:cNvPr>
          <p:cNvSpPr/>
          <p:nvPr/>
        </p:nvSpPr>
        <p:spPr>
          <a:xfrm>
            <a:off x="914400" y="1498600"/>
            <a:ext cx="7467600" cy="5130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843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279ADB5-3ADA-D565-21EC-9C7260280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/>
          <a:lstStyle/>
          <a:p>
            <a:r>
              <a:rPr lang="en-US" dirty="0"/>
              <a:t>1Q 2023 Events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2BAA372-4448-40AD-82F0-9B93658630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0953419"/>
              </p:ext>
            </p:extLst>
          </p:nvPr>
        </p:nvGraphicFramePr>
        <p:xfrm>
          <a:off x="457200" y="1803251"/>
          <a:ext cx="8229602" cy="4470704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881989">
                  <a:extLst>
                    <a:ext uri="{9D8B030D-6E8A-4147-A177-3AD203B41FA5}">
                      <a16:colId xmlns:a16="http://schemas.microsoft.com/office/drawing/2014/main" val="2784596621"/>
                    </a:ext>
                  </a:extLst>
                </a:gridCol>
                <a:gridCol w="973728">
                  <a:extLst>
                    <a:ext uri="{9D8B030D-6E8A-4147-A177-3AD203B41FA5}">
                      <a16:colId xmlns:a16="http://schemas.microsoft.com/office/drawing/2014/main" val="3824103854"/>
                    </a:ext>
                  </a:extLst>
                </a:gridCol>
                <a:gridCol w="2643367">
                  <a:extLst>
                    <a:ext uri="{9D8B030D-6E8A-4147-A177-3AD203B41FA5}">
                      <a16:colId xmlns:a16="http://schemas.microsoft.com/office/drawing/2014/main" val="2406199609"/>
                    </a:ext>
                  </a:extLst>
                </a:gridCol>
                <a:gridCol w="1597550">
                  <a:extLst>
                    <a:ext uri="{9D8B030D-6E8A-4147-A177-3AD203B41FA5}">
                      <a16:colId xmlns:a16="http://schemas.microsoft.com/office/drawing/2014/main" val="1437870332"/>
                    </a:ext>
                  </a:extLst>
                </a:gridCol>
                <a:gridCol w="2132968">
                  <a:extLst>
                    <a:ext uri="{9D8B030D-6E8A-4147-A177-3AD203B41FA5}">
                      <a16:colId xmlns:a16="http://schemas.microsoft.com/office/drawing/2014/main" val="3784570669"/>
                    </a:ext>
                  </a:extLst>
                </a:gridCol>
              </a:tblGrid>
              <a:tr h="39070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b="0" u="none" strike="noStrike" cap="none" spc="60">
                          <a:solidFill>
                            <a:schemeClr val="bg1"/>
                          </a:solidFill>
                          <a:effectLst/>
                        </a:rPr>
                        <a:t>Date</a:t>
                      </a:r>
                      <a:endParaRPr lang="en-US" sz="1700" b="0" i="0" u="none" strike="noStrike" cap="none" spc="6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21" marR="6321" marT="9607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b="0" u="none" strike="noStrike" cap="none" spc="60">
                          <a:solidFill>
                            <a:schemeClr val="bg1"/>
                          </a:solidFill>
                          <a:effectLst/>
                        </a:rPr>
                        <a:t>Time</a:t>
                      </a:r>
                      <a:endParaRPr lang="en-US" sz="1700" b="0" i="0" u="none" strike="noStrike" cap="none" spc="6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21" marR="6321" marT="9607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b="0" u="none" strike="noStrike" cap="none" spc="60">
                          <a:solidFill>
                            <a:schemeClr val="bg1"/>
                          </a:solidFill>
                          <a:effectLst/>
                        </a:rPr>
                        <a:t>Event Title</a:t>
                      </a:r>
                      <a:endParaRPr lang="en-US" sz="1700" b="0" i="0" u="none" strike="noStrike" cap="none" spc="6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21" marR="6321" marT="9607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b="0" u="none" strike="noStrike" cap="none" spc="60">
                          <a:solidFill>
                            <a:schemeClr val="bg1"/>
                          </a:solidFill>
                          <a:effectLst/>
                        </a:rPr>
                        <a:t>Location</a:t>
                      </a:r>
                      <a:endParaRPr lang="en-US" sz="1700" b="0" i="0" u="none" strike="noStrike" cap="none" spc="6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21" marR="6321" marT="9607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b="0" u="none" strike="noStrike" cap="none" spc="60">
                          <a:solidFill>
                            <a:schemeClr val="bg1"/>
                          </a:solidFill>
                          <a:effectLst/>
                        </a:rPr>
                        <a:t>Purpose</a:t>
                      </a:r>
                      <a:endParaRPr lang="en-US" sz="1700" b="0" i="0" u="none" strike="noStrike" cap="none" spc="6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21" marR="6321" marT="9607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4855912"/>
                  </a:ext>
                </a:extLst>
              </a:tr>
              <a:tr h="35868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Feb TBD</a:t>
                      </a:r>
                      <a:endParaRPr lang="en-US" sz="15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21" marR="6321" marT="9607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5pm-6pm</a:t>
                      </a:r>
                      <a:endParaRPr lang="en-US" sz="15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21" marR="6321" marT="9607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MHCC Membership meeting</a:t>
                      </a:r>
                      <a:endParaRPr lang="en-US" sz="15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21" marR="6321" marT="9607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Virtual</a:t>
                      </a:r>
                      <a:endParaRPr lang="en-US" sz="15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21" marR="6321" marT="9607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Membership information</a:t>
                      </a:r>
                      <a:endParaRPr lang="en-US" sz="15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21" marR="6321" marT="9607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9903177"/>
                  </a:ext>
                </a:extLst>
              </a:tr>
              <a:tr h="58285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03/09/23</a:t>
                      </a:r>
                      <a:endParaRPr lang="en-US" sz="15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21" marR="6321" marT="9607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9:00am -1:00pm</a:t>
                      </a:r>
                      <a:endParaRPr lang="en-US" sz="15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21" marR="6321" marT="9607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APACC East Meets West Business Connections</a:t>
                      </a:r>
                      <a:endParaRPr lang="en-US" sz="15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21" marR="6321" marT="9607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Walsh College, Troy, MI</a:t>
                      </a:r>
                      <a:endParaRPr lang="en-US" sz="15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21" marR="6321" marT="9607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Networking, "Meet the Buyers"</a:t>
                      </a:r>
                      <a:endParaRPr lang="en-US" sz="15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21" marR="6321" marT="9607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0677290"/>
                  </a:ext>
                </a:extLst>
              </a:tr>
              <a:tr h="58285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 TBD ?</a:t>
                      </a:r>
                      <a:endParaRPr lang="en-US" sz="15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21" marR="6321" marT="9607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11:00am - 5:00pm</a:t>
                      </a:r>
                      <a:endParaRPr lang="en-US" sz="15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21" marR="6321" marT="9607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NAWBO Top 10 MI Business Women Awards</a:t>
                      </a:r>
                      <a:endParaRPr lang="en-US" sz="15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21" marR="6321" marT="9607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Virtual</a:t>
                      </a:r>
                      <a:endParaRPr lang="en-US" sz="15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21" marR="6321" marT="9607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Awards Celebration</a:t>
                      </a:r>
                      <a:endParaRPr lang="en-US" sz="15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21" marR="6321" marT="9607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5101278"/>
                  </a:ext>
                </a:extLst>
              </a:tr>
              <a:tr h="58285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TBD ?</a:t>
                      </a:r>
                      <a:endParaRPr lang="en-US" sz="15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21" marR="6321" marT="9607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9:00am - 12:00pm</a:t>
                      </a:r>
                      <a:endParaRPr lang="en-US" sz="15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21" marR="6321" marT="9607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Great Lakes WBC - ExecWE</a:t>
                      </a:r>
                      <a:endParaRPr lang="en-US" sz="15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21" marR="6321" marT="9607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Virtual</a:t>
                      </a:r>
                      <a:endParaRPr lang="en-US" sz="15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21" marR="6321" marT="9607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training, networking</a:t>
                      </a:r>
                      <a:endParaRPr lang="en-US" sz="15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21" marR="6321" marT="9607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4383862"/>
                  </a:ext>
                </a:extLst>
              </a:tr>
              <a:tr h="58285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03/20/23</a:t>
                      </a:r>
                      <a:endParaRPr lang="en-US" sz="15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21" marR="6321" marT="9607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All Day</a:t>
                      </a:r>
                      <a:endParaRPr lang="en-US" sz="15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21" marR="6321" marT="9607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WE Connect International Day</a:t>
                      </a:r>
                      <a:endParaRPr lang="en-US" sz="15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21" marR="6321" marT="9607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Nashville, TN</a:t>
                      </a:r>
                      <a:endParaRPr lang="en-US" sz="15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21" marR="6321" marT="9607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alongside WBENC, seminars, networking</a:t>
                      </a:r>
                      <a:endParaRPr lang="en-US" sz="15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21" marR="6321" marT="9607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8631835"/>
                  </a:ext>
                </a:extLst>
              </a:tr>
              <a:tr h="80703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3/20/23-3/23/23</a:t>
                      </a:r>
                      <a:endParaRPr lang="en-US" sz="15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21" marR="6321" marT="9607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All day</a:t>
                      </a:r>
                      <a:endParaRPr lang="en-US" sz="15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21" marR="6321" marT="9607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Women's Business Enterprise National Council Annual Conference and Trade Fair</a:t>
                      </a:r>
                      <a:endParaRPr lang="en-US" sz="15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21" marR="6321" marT="9607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Gaylord Opryland Resort, Nashville, TN</a:t>
                      </a:r>
                      <a:endParaRPr lang="en-US" sz="15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21" marR="6321" marT="9607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26th WBENC, expo, matchmaking</a:t>
                      </a:r>
                      <a:endParaRPr lang="en-US" sz="15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21" marR="6321" marT="9607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311873"/>
                  </a:ext>
                </a:extLst>
              </a:tr>
              <a:tr h="58285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TBD ?</a:t>
                      </a:r>
                      <a:endParaRPr lang="en-US" sz="15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21" marR="6321" marT="9607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7:30am-10am</a:t>
                      </a:r>
                      <a:endParaRPr lang="en-US" sz="15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21" marR="6321" marT="9607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18th Annual MHCC Economic Forum Breakfast</a:t>
                      </a:r>
                      <a:endParaRPr lang="en-US" sz="15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21" marR="6321" marT="9607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Detroit Athletic Club</a:t>
                      </a:r>
                      <a:endParaRPr lang="en-US" sz="15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21" marR="6321" marT="9607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Networking</a:t>
                      </a:r>
                      <a:endParaRPr lang="en-US" sz="15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21" marR="6321" marT="9607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4982972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1AF0F1E2-7A10-4FDA-AC1D-3E5B242D4A55}"/>
              </a:ext>
            </a:extLst>
          </p:cNvPr>
          <p:cNvSpPr/>
          <p:nvPr/>
        </p:nvSpPr>
        <p:spPr>
          <a:xfrm>
            <a:off x="457198" y="1803250"/>
            <a:ext cx="8229602" cy="452134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373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279ADB5-3ADA-D565-21EC-9C7260280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55601"/>
            <a:ext cx="8229600" cy="787399"/>
          </a:xfrm>
        </p:spPr>
        <p:txBody>
          <a:bodyPr/>
          <a:lstStyle/>
          <a:p>
            <a:r>
              <a:rPr lang="en-US" dirty="0"/>
              <a:t>2Q 2023 Events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2BAA372-4448-40AD-82F0-9B93658630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2600345"/>
              </p:ext>
            </p:extLst>
          </p:nvPr>
        </p:nvGraphicFramePr>
        <p:xfrm>
          <a:off x="533398" y="1143000"/>
          <a:ext cx="8229602" cy="5500809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881989">
                  <a:extLst>
                    <a:ext uri="{9D8B030D-6E8A-4147-A177-3AD203B41FA5}">
                      <a16:colId xmlns:a16="http://schemas.microsoft.com/office/drawing/2014/main" val="2784596621"/>
                    </a:ext>
                  </a:extLst>
                </a:gridCol>
                <a:gridCol w="973728">
                  <a:extLst>
                    <a:ext uri="{9D8B030D-6E8A-4147-A177-3AD203B41FA5}">
                      <a16:colId xmlns:a16="http://schemas.microsoft.com/office/drawing/2014/main" val="3824103854"/>
                    </a:ext>
                  </a:extLst>
                </a:gridCol>
                <a:gridCol w="2643367">
                  <a:extLst>
                    <a:ext uri="{9D8B030D-6E8A-4147-A177-3AD203B41FA5}">
                      <a16:colId xmlns:a16="http://schemas.microsoft.com/office/drawing/2014/main" val="2406199609"/>
                    </a:ext>
                  </a:extLst>
                </a:gridCol>
                <a:gridCol w="1368318">
                  <a:extLst>
                    <a:ext uri="{9D8B030D-6E8A-4147-A177-3AD203B41FA5}">
                      <a16:colId xmlns:a16="http://schemas.microsoft.com/office/drawing/2014/main" val="1437870332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3784570669"/>
                    </a:ext>
                  </a:extLst>
                </a:gridCol>
              </a:tblGrid>
              <a:tr h="41022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b="0" u="none" strike="noStrike" cap="none" spc="60">
                          <a:solidFill>
                            <a:schemeClr val="bg1"/>
                          </a:solidFill>
                          <a:effectLst/>
                        </a:rPr>
                        <a:t>Date</a:t>
                      </a:r>
                      <a:endParaRPr lang="en-US" sz="1700" b="0" i="0" u="none" strike="noStrike" cap="none" spc="6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21" marR="6321" marT="9607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b="0" u="none" strike="noStrike" cap="none" spc="60">
                          <a:solidFill>
                            <a:schemeClr val="bg1"/>
                          </a:solidFill>
                          <a:effectLst/>
                        </a:rPr>
                        <a:t>Time</a:t>
                      </a:r>
                      <a:endParaRPr lang="en-US" sz="1700" b="0" i="0" u="none" strike="noStrike" cap="none" spc="6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21" marR="6321" marT="9607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b="0" u="none" strike="noStrike" cap="none" spc="60">
                          <a:solidFill>
                            <a:schemeClr val="bg1"/>
                          </a:solidFill>
                          <a:effectLst/>
                        </a:rPr>
                        <a:t>Event Title</a:t>
                      </a:r>
                      <a:endParaRPr lang="en-US" sz="1700" b="0" i="0" u="none" strike="noStrike" cap="none" spc="6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21" marR="6321" marT="9607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b="0" u="none" strike="noStrike" cap="none" spc="60">
                          <a:solidFill>
                            <a:schemeClr val="bg1"/>
                          </a:solidFill>
                          <a:effectLst/>
                        </a:rPr>
                        <a:t>Location</a:t>
                      </a:r>
                      <a:endParaRPr lang="en-US" sz="1700" b="0" i="0" u="none" strike="noStrike" cap="none" spc="6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21" marR="6321" marT="9607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b="0" u="none" strike="noStrike" cap="none" spc="60">
                          <a:solidFill>
                            <a:schemeClr val="bg1"/>
                          </a:solidFill>
                          <a:effectLst/>
                        </a:rPr>
                        <a:t>Purpose</a:t>
                      </a:r>
                      <a:endParaRPr lang="en-US" sz="1700" b="0" i="0" u="none" strike="noStrike" cap="none" spc="6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21" marR="6321" marT="9607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4855912"/>
                  </a:ext>
                </a:extLst>
              </a:tr>
              <a:tr h="48670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effectLst/>
                          <a:latin typeface="Arial" panose="020B0604020202020204" pitchFamily="34" charset="0"/>
                        </a:rPr>
                        <a:t>4/11/23 - 4/12/23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effectLst/>
                          <a:latin typeface="Arial" panose="020B0604020202020204" pitchFamily="34" charset="0"/>
                        </a:rPr>
                        <a:t>All Day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effectLst/>
                          <a:latin typeface="Arial" panose="020B0604020202020204" pitchFamily="34" charset="0"/>
                        </a:rPr>
                        <a:t>Pacific Southwest MSDC Procurement Conference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effectLst/>
                          <a:latin typeface="Arial" panose="020B0604020202020204" pitchFamily="34" charset="0"/>
                        </a:rPr>
                        <a:t>Phoenix, AZ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>
                          <a:effectLst/>
                          <a:latin typeface="Arial" panose="020B0604020202020204" pitchFamily="34" charset="0"/>
                        </a:rPr>
                        <a:t>conference, trade show, networking matchmaking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9903177"/>
                  </a:ext>
                </a:extLst>
              </a:tr>
              <a:tr h="6119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effectLst/>
                          <a:latin typeface="Arial" panose="020B0604020202020204" pitchFamily="34" charset="0"/>
                        </a:rPr>
                        <a:t>TBD ?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effectLst/>
                          <a:latin typeface="Arial" panose="020B0604020202020204" pitchFamily="34" charset="0"/>
                        </a:rPr>
                        <a:t>10:00am - 4:00pm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>
                          <a:effectLst/>
                          <a:latin typeface="Arial" panose="020B0604020202020204" pitchFamily="34" charset="0"/>
                        </a:rPr>
                        <a:t>Detroit Regional LGBT Chamber Spring Summit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effectLst/>
                          <a:latin typeface="Arial" panose="020B0604020202020204" pitchFamily="34" charset="0"/>
                        </a:rPr>
                        <a:t>Conference, matchmaking, networking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0677290"/>
                  </a:ext>
                </a:extLst>
              </a:tr>
              <a:tr h="6119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effectLst/>
                          <a:latin typeface="Arial" panose="020B0604020202020204" pitchFamily="34" charset="0"/>
                        </a:rPr>
                        <a:t>TBD ?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>
                          <a:effectLst/>
                          <a:latin typeface="Arial" panose="020B0604020202020204" pitchFamily="34" charset="0"/>
                        </a:rPr>
                        <a:t>Great Lakes WBC - Annual Awards Celebration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>
                          <a:effectLst/>
                          <a:latin typeface="Arial" panose="020B0604020202020204" pitchFamily="34" charset="0"/>
                        </a:rPr>
                        <a:t>Suburban Collection, Novi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effectLst/>
                          <a:latin typeface="Arial" panose="020B0604020202020204" pitchFamily="34" charset="0"/>
                        </a:rPr>
                        <a:t>Awards Celebration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5101278"/>
                  </a:ext>
                </a:extLst>
              </a:tr>
              <a:tr h="6119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effectLst/>
                          <a:latin typeface="Arial" panose="020B0604020202020204" pitchFamily="34" charset="0"/>
                        </a:rPr>
                        <a:t>04/29/23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effectLst/>
                          <a:latin typeface="Arial" panose="020B0604020202020204" pitchFamily="34" charset="0"/>
                        </a:rPr>
                        <a:t>6:00pm - 12:00am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effectLst/>
                          <a:latin typeface="Arial" panose="020B0604020202020204" pitchFamily="34" charset="0"/>
                        </a:rPr>
                        <a:t>APACC Annual Gala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effectLst/>
                          <a:latin typeface="Arial" panose="020B0604020202020204" pitchFamily="34" charset="0"/>
                        </a:rPr>
                        <a:t>MGM Grand, Detroit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effectLst/>
                          <a:latin typeface="Arial" panose="020B0604020202020204" pitchFamily="34" charset="0"/>
                        </a:rPr>
                        <a:t>Awards, Networking  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4383862"/>
                  </a:ext>
                </a:extLst>
              </a:tr>
              <a:tr h="6119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effectLst/>
                          <a:latin typeface="Arial" panose="020B0604020202020204" pitchFamily="34" charset="0"/>
                        </a:rPr>
                        <a:t>5/1/23 - 5/2/23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effectLst/>
                          <a:latin typeface="Arial" panose="020B0604020202020204" pitchFamily="34" charset="0"/>
                        </a:rPr>
                        <a:t>All Day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>
                          <a:effectLst/>
                          <a:latin typeface="Arial" panose="020B0604020202020204" pitchFamily="34" charset="0"/>
                        </a:rPr>
                        <a:t>ACCESS Conference and Trade Show (D/FW MSDC)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effectLst/>
                          <a:latin typeface="Arial" panose="020B0604020202020204" pitchFamily="34" charset="0"/>
                        </a:rPr>
                        <a:t>Virtual Meeting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>
                          <a:effectLst/>
                          <a:latin typeface="Arial" panose="020B0604020202020204" pitchFamily="34" charset="0"/>
                        </a:rPr>
                        <a:t>conference, networking and diversity training events  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8631835"/>
                  </a:ext>
                </a:extLst>
              </a:tr>
              <a:tr h="61755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effectLst/>
                          <a:latin typeface="Arial" panose="020B0604020202020204" pitchFamily="34" charset="0"/>
                        </a:rPr>
                        <a:t>5/2/23 - 5/4/23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effectLst/>
                          <a:latin typeface="Arial" panose="020B0604020202020204" pitchFamily="34" charset="0"/>
                        </a:rPr>
                        <a:t>All day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effectLst/>
                          <a:latin typeface="Arial" panose="020B0604020202020204" pitchFamily="34" charset="0"/>
                        </a:rPr>
                        <a:t>Michigan Minority Procurement Conference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effectLst/>
                          <a:latin typeface="Arial" panose="020B0604020202020204" pitchFamily="34" charset="0"/>
                        </a:rPr>
                        <a:t>Huntington Place, Detroit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effectLst/>
                          <a:latin typeface="Arial" panose="020B0604020202020204" pitchFamily="34" charset="0"/>
                        </a:rPr>
                        <a:t>trade fair, networking matchmaking, seminars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311873"/>
                  </a:ext>
                </a:extLst>
              </a:tr>
              <a:tr h="6119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effectLst/>
                          <a:latin typeface="Arial" panose="020B0604020202020204" pitchFamily="34" charset="0"/>
                        </a:rPr>
                        <a:t>5/3/23 - 5/4/23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effectLst/>
                          <a:latin typeface="Arial" panose="020B0604020202020204" pitchFamily="34" charset="0"/>
                        </a:rPr>
                        <a:t>All day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>
                          <a:effectLst/>
                          <a:latin typeface="Arial" panose="020B0604020202020204" pitchFamily="34" charset="0"/>
                        </a:rPr>
                        <a:t>WE Connect International Gala and Global Symposium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effectLst/>
                          <a:latin typeface="Arial" panose="020B0604020202020204" pitchFamily="34" charset="0"/>
                        </a:rPr>
                        <a:t>Washington, DC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1500" b="0" i="0" u="none" strike="noStrike" dirty="0">
                          <a:effectLst/>
                          <a:latin typeface="Arial" panose="020B0604020202020204" pitchFamily="34" charset="0"/>
                        </a:rPr>
                        <a:t>Gala on 5/3; Symposium on 5/4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4982972"/>
                  </a:ext>
                </a:extLst>
              </a:tr>
              <a:tr h="29758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May TBD</a:t>
                      </a:r>
                      <a:endParaRPr lang="en-US" sz="1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16" marR="6016" marT="6016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effectLst/>
                        </a:rPr>
                        <a:t>All Day</a:t>
                      </a:r>
                      <a:endParaRPr lang="en-US" sz="1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16" marR="6016" marT="6016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MHCC Annual Supplier Diversity Matchmaker</a:t>
                      </a:r>
                      <a:endParaRPr lang="en-US" sz="1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16" marR="6016" marT="6016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16" marR="6016" marT="6016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Networking, mini-trade fair</a:t>
                      </a:r>
                      <a:endParaRPr lang="en-US" sz="1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16" marR="6016" marT="6016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559791"/>
                  </a:ext>
                </a:extLst>
              </a:tr>
              <a:tr h="29758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June TBD</a:t>
                      </a:r>
                      <a:endParaRPr lang="en-US" sz="1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16" marR="6016" marT="6016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effectLst/>
                        </a:rPr>
                        <a:t>6:00pm - 10:00pm</a:t>
                      </a:r>
                      <a:endParaRPr lang="en-US" sz="1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16" marR="6016" marT="6016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Detroit Regional LGBT Chamber Pride Awards Gala</a:t>
                      </a:r>
                      <a:endParaRPr lang="en-US" sz="1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16" marR="6016" marT="6016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Motor City Grand Ballroom</a:t>
                      </a:r>
                      <a:endParaRPr lang="en-US" sz="1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16" marR="6016" marT="6016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awards gala, networking</a:t>
                      </a:r>
                      <a:endParaRPr lang="en-US" sz="1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16" marR="6016" marT="6016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5189818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C68D03CA-0B7F-44A9-A960-02FBEAFC587D}"/>
              </a:ext>
            </a:extLst>
          </p:cNvPr>
          <p:cNvSpPr/>
          <p:nvPr/>
        </p:nvSpPr>
        <p:spPr>
          <a:xfrm>
            <a:off x="533400" y="1143000"/>
            <a:ext cx="8229600" cy="5486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69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279ADB5-3ADA-D565-21EC-9C7260280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55601"/>
            <a:ext cx="8229600" cy="558799"/>
          </a:xfrm>
        </p:spPr>
        <p:txBody>
          <a:bodyPr>
            <a:normAutofit fontScale="90000"/>
          </a:bodyPr>
          <a:lstStyle/>
          <a:p>
            <a:r>
              <a:rPr lang="en-US" dirty="0"/>
              <a:t>3Q 2023 Events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2BAA372-4448-40AD-82F0-9B93658630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6785669"/>
              </p:ext>
            </p:extLst>
          </p:nvPr>
        </p:nvGraphicFramePr>
        <p:xfrm>
          <a:off x="457200" y="914400"/>
          <a:ext cx="8229602" cy="5672903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881989">
                  <a:extLst>
                    <a:ext uri="{9D8B030D-6E8A-4147-A177-3AD203B41FA5}">
                      <a16:colId xmlns:a16="http://schemas.microsoft.com/office/drawing/2014/main" val="2784596621"/>
                    </a:ext>
                  </a:extLst>
                </a:gridCol>
                <a:gridCol w="973728">
                  <a:extLst>
                    <a:ext uri="{9D8B030D-6E8A-4147-A177-3AD203B41FA5}">
                      <a16:colId xmlns:a16="http://schemas.microsoft.com/office/drawing/2014/main" val="3824103854"/>
                    </a:ext>
                  </a:extLst>
                </a:gridCol>
                <a:gridCol w="2643367">
                  <a:extLst>
                    <a:ext uri="{9D8B030D-6E8A-4147-A177-3AD203B41FA5}">
                      <a16:colId xmlns:a16="http://schemas.microsoft.com/office/drawing/2014/main" val="2406199609"/>
                    </a:ext>
                  </a:extLst>
                </a:gridCol>
                <a:gridCol w="1368318">
                  <a:extLst>
                    <a:ext uri="{9D8B030D-6E8A-4147-A177-3AD203B41FA5}">
                      <a16:colId xmlns:a16="http://schemas.microsoft.com/office/drawing/2014/main" val="1437870332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3784570669"/>
                    </a:ext>
                  </a:extLst>
                </a:gridCol>
              </a:tblGrid>
              <a:tr h="41022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b="0" u="none" strike="noStrike" cap="none" spc="60">
                          <a:solidFill>
                            <a:schemeClr val="bg1"/>
                          </a:solidFill>
                          <a:effectLst/>
                        </a:rPr>
                        <a:t>Date</a:t>
                      </a:r>
                      <a:endParaRPr lang="en-US" sz="1700" b="0" i="0" u="none" strike="noStrike" cap="none" spc="6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21" marR="6321" marT="9607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b="0" u="none" strike="noStrike" cap="none" spc="60">
                          <a:solidFill>
                            <a:schemeClr val="bg1"/>
                          </a:solidFill>
                          <a:effectLst/>
                        </a:rPr>
                        <a:t>Time</a:t>
                      </a:r>
                      <a:endParaRPr lang="en-US" sz="1700" b="0" i="0" u="none" strike="noStrike" cap="none" spc="6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21" marR="6321" marT="9607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b="0" u="none" strike="noStrike" cap="none" spc="60" dirty="0">
                          <a:solidFill>
                            <a:schemeClr val="bg1"/>
                          </a:solidFill>
                          <a:effectLst/>
                        </a:rPr>
                        <a:t>Event Title</a:t>
                      </a:r>
                      <a:endParaRPr lang="en-US" sz="1700" b="0" i="0" u="none" strike="noStrike" cap="none" spc="6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21" marR="6321" marT="9607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b="0" u="none" strike="noStrike" cap="none" spc="60">
                          <a:solidFill>
                            <a:schemeClr val="bg1"/>
                          </a:solidFill>
                          <a:effectLst/>
                        </a:rPr>
                        <a:t>Location</a:t>
                      </a:r>
                      <a:endParaRPr lang="en-US" sz="1700" b="0" i="0" u="none" strike="noStrike" cap="none" spc="6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21" marR="6321" marT="9607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b="0" u="none" strike="noStrike" cap="none" spc="60">
                          <a:solidFill>
                            <a:schemeClr val="bg1"/>
                          </a:solidFill>
                          <a:effectLst/>
                        </a:rPr>
                        <a:t>Purpose</a:t>
                      </a:r>
                      <a:endParaRPr lang="en-US" sz="1700" b="0" i="0" u="none" strike="noStrike" cap="none" spc="6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21" marR="6321" marT="9607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4855912"/>
                  </a:ext>
                </a:extLst>
              </a:tr>
              <a:tr h="6119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effectLst/>
                          <a:latin typeface="Arial" panose="020B0604020202020204" pitchFamily="34" charset="0"/>
                        </a:rPr>
                        <a:t>07/10/23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effectLst/>
                          <a:latin typeface="Arial" panose="020B0604020202020204" pitchFamily="34" charset="0"/>
                        </a:rPr>
                        <a:t>All Day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>
                          <a:effectLst/>
                          <a:latin typeface="Arial" panose="020B0604020202020204" pitchFamily="34" charset="0"/>
                        </a:rPr>
                        <a:t>MMSDC Golf Tournament 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effectLst/>
                          <a:latin typeface="Arial" panose="020B0604020202020204" pitchFamily="34" charset="0"/>
                        </a:rPr>
                        <a:t>Oakland University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>
                          <a:effectLst/>
                          <a:latin typeface="Arial" panose="020B0604020202020204" pitchFamily="34" charset="0"/>
                        </a:rPr>
                        <a:t>Networking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0677290"/>
                  </a:ext>
                </a:extLst>
              </a:tr>
              <a:tr h="51449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effectLst/>
                          <a:latin typeface="Arial" panose="020B0604020202020204" pitchFamily="34" charset="0"/>
                        </a:rPr>
                        <a:t>7/10/23 - 7/13/23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effectLst/>
                          <a:latin typeface="Arial" panose="020B0604020202020204" pitchFamily="34" charset="0"/>
                        </a:rPr>
                        <a:t>All Day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effectLst/>
                          <a:latin typeface="Arial" panose="020B0604020202020204" pitchFamily="34" charset="0"/>
                        </a:rPr>
                        <a:t>Disability:IN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effectLst/>
                          <a:latin typeface="Arial" panose="020B0604020202020204" pitchFamily="34" charset="0"/>
                        </a:rPr>
                        <a:t>Orlando, FL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>
                          <a:effectLst/>
                          <a:latin typeface="Arial" panose="020B0604020202020204" pitchFamily="34" charset="0"/>
                        </a:rPr>
                        <a:t>trade fair and conference, networking and training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5101278"/>
                  </a:ext>
                </a:extLst>
              </a:tr>
              <a:tr h="6119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effectLst/>
                          <a:latin typeface="Arial" panose="020B0604020202020204" pitchFamily="34" charset="0"/>
                        </a:rPr>
                        <a:t>7/11/23 - 7/13/23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effectLst/>
                          <a:latin typeface="Arial" panose="020B0604020202020204" pitchFamily="34" charset="0"/>
                        </a:rPr>
                        <a:t>All day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effectLst/>
                          <a:latin typeface="Arial" panose="020B0604020202020204" pitchFamily="34" charset="0"/>
                        </a:rPr>
                        <a:t>NMSDC Supplier Diversity Manager's Training Seminar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effectLst/>
                          <a:latin typeface="Arial" panose="020B0604020202020204" pitchFamily="34" charset="0"/>
                        </a:rPr>
                        <a:t>TBD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effectLst/>
                          <a:latin typeface="Arial" panose="020B0604020202020204" pitchFamily="34" charset="0"/>
                        </a:rPr>
                        <a:t>Training for SDD managers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4383862"/>
                  </a:ext>
                </a:extLst>
              </a:tr>
              <a:tr h="61755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>
                          <a:effectLst/>
                          <a:latin typeface="Arial" panose="020B0604020202020204" pitchFamily="34" charset="0"/>
                        </a:rPr>
                        <a:t>Aug TBD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effectLst/>
                          <a:latin typeface="Arial" panose="020B0604020202020204" pitchFamily="34" charset="0"/>
                        </a:rPr>
                        <a:t>All Day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>
                          <a:effectLst/>
                          <a:latin typeface="Arial" panose="020B0604020202020204" pitchFamily="34" charset="0"/>
                        </a:rPr>
                        <a:t>NVBDC - Federal Reserve Conference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>
                          <a:effectLst/>
                          <a:latin typeface="Arial" panose="020B0604020202020204" pitchFamily="34" charset="0"/>
                        </a:rPr>
                        <a:t>Matchmaking, networking 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8567871"/>
                  </a:ext>
                </a:extLst>
              </a:tr>
              <a:tr h="61755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>
                          <a:effectLst/>
                          <a:latin typeface="Arial" panose="020B0604020202020204" pitchFamily="34" charset="0"/>
                        </a:rPr>
                        <a:t>8/14/23 - 8/18/23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effectLst/>
                          <a:latin typeface="Arial" panose="020B0604020202020204" pitchFamily="34" charset="0"/>
                        </a:rPr>
                        <a:t>All Day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>
                          <a:effectLst/>
                          <a:latin typeface="Arial" panose="020B0604020202020204" pitchFamily="34" charset="0"/>
                        </a:rPr>
                        <a:t>NGLCC International Business &amp; Leadership Conference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>
                          <a:effectLst/>
                          <a:latin typeface="Arial" panose="020B0604020202020204" pitchFamily="34" charset="0"/>
                        </a:rPr>
                        <a:t>Hyatt Regency, Denver, CO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>
                          <a:effectLst/>
                          <a:latin typeface="Arial" panose="020B0604020202020204" pitchFamily="34" charset="0"/>
                        </a:rPr>
                        <a:t>Expo, Matchmaking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311873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>
                          <a:effectLst/>
                          <a:latin typeface="Arial" panose="020B0604020202020204" pitchFamily="34" charset="0"/>
                        </a:rPr>
                        <a:t>Aug TBD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effectLst/>
                          <a:latin typeface="Arial" panose="020B0604020202020204" pitchFamily="34" charset="0"/>
                        </a:rPr>
                        <a:t>5:00pm - 8:00pm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>
                          <a:effectLst/>
                          <a:latin typeface="Arial" panose="020B0604020202020204" pitchFamily="34" charset="0"/>
                        </a:rPr>
                        <a:t>APACC Blood of the Dragon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>
                          <a:effectLst/>
                          <a:latin typeface="Arial" panose="020B0604020202020204" pitchFamily="34" charset="0"/>
                        </a:rPr>
                        <a:t>Networking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4982972"/>
                  </a:ext>
                </a:extLst>
              </a:tr>
              <a:tr h="454823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5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Aug TBD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5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All Day 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5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MHCC Golf Outing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5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5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networking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559791"/>
                  </a:ext>
                </a:extLst>
              </a:tr>
              <a:tr h="29758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>
                          <a:effectLst/>
                          <a:latin typeface="Arial" panose="020B0604020202020204" pitchFamily="34" charset="0"/>
                        </a:rPr>
                        <a:t>Sept TBD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effectLst/>
                          <a:latin typeface="Arial" panose="020B0604020202020204" pitchFamily="34" charset="0"/>
                        </a:rPr>
                        <a:t>All Day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>
                          <a:effectLst/>
                          <a:latin typeface="Arial" panose="020B0604020202020204" pitchFamily="34" charset="0"/>
                        </a:rPr>
                        <a:t>BMW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6330107"/>
                  </a:ext>
                </a:extLst>
              </a:tr>
              <a:tr h="29758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>
                          <a:effectLst/>
                          <a:latin typeface="Arial" panose="020B0604020202020204" pitchFamily="34" charset="0"/>
                        </a:rPr>
                        <a:t>Sept TBD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effectLst/>
                          <a:latin typeface="Arial" panose="020B0604020202020204" pitchFamily="34" charset="0"/>
                        </a:rPr>
                        <a:t>9:00am-3:00pm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>
                          <a:effectLst/>
                          <a:latin typeface="Arial" panose="020B0604020202020204" pitchFamily="34" charset="0"/>
                        </a:rPr>
                        <a:t>Stellantis Matchmaker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>
                          <a:effectLst/>
                          <a:latin typeface="Arial" panose="020B0604020202020204" pitchFamily="34" charset="0"/>
                        </a:rPr>
                        <a:t>Tech Center, Auburn Hills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>
                          <a:effectLst/>
                          <a:latin typeface="Arial" panose="020B0604020202020204" pitchFamily="34" charset="0"/>
                        </a:rPr>
                        <a:t>networking/trade fair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6799247"/>
                  </a:ext>
                </a:extLst>
              </a:tr>
              <a:tr h="29758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effectLst/>
                          <a:latin typeface="Arial" panose="020B0604020202020204" pitchFamily="34" charset="0"/>
                        </a:rPr>
                        <a:t>Sept TBD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effectLst/>
                          <a:latin typeface="Arial" panose="020B0604020202020204" pitchFamily="34" charset="0"/>
                        </a:rPr>
                        <a:t>All day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effectLst/>
                          <a:latin typeface="Arial" panose="020B0604020202020204" pitchFamily="34" charset="0"/>
                        </a:rPr>
                        <a:t>20th Annual Great Lakes WBC Conference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>
                          <a:effectLst/>
                          <a:latin typeface="Arial" panose="020B0604020202020204" pitchFamily="34" charset="0"/>
                        </a:rPr>
                        <a:t>Suburban Collection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>
                          <a:effectLst/>
                          <a:latin typeface="Arial" panose="020B0604020202020204" pitchFamily="34" charset="0"/>
                        </a:rPr>
                        <a:t>Trade fair, meet the buyer, seminars 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9966306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C68D03CA-0B7F-44A9-A960-02FBEAFC587D}"/>
              </a:ext>
            </a:extLst>
          </p:cNvPr>
          <p:cNvSpPr/>
          <p:nvPr/>
        </p:nvSpPr>
        <p:spPr>
          <a:xfrm>
            <a:off x="457200" y="914400"/>
            <a:ext cx="8229600" cy="56997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1768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279ADB5-3ADA-D565-21EC-9C7260280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55601"/>
            <a:ext cx="8229600" cy="787399"/>
          </a:xfrm>
        </p:spPr>
        <p:txBody>
          <a:bodyPr/>
          <a:lstStyle/>
          <a:p>
            <a:r>
              <a:rPr lang="en-US" dirty="0"/>
              <a:t>4Q 2023 Events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2BAA372-4448-40AD-82F0-9B93658630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9659310"/>
              </p:ext>
            </p:extLst>
          </p:nvPr>
        </p:nvGraphicFramePr>
        <p:xfrm>
          <a:off x="457200" y="1295400"/>
          <a:ext cx="8229602" cy="4937787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881989">
                  <a:extLst>
                    <a:ext uri="{9D8B030D-6E8A-4147-A177-3AD203B41FA5}">
                      <a16:colId xmlns:a16="http://schemas.microsoft.com/office/drawing/2014/main" val="2784596621"/>
                    </a:ext>
                  </a:extLst>
                </a:gridCol>
                <a:gridCol w="973728">
                  <a:extLst>
                    <a:ext uri="{9D8B030D-6E8A-4147-A177-3AD203B41FA5}">
                      <a16:colId xmlns:a16="http://schemas.microsoft.com/office/drawing/2014/main" val="3824103854"/>
                    </a:ext>
                  </a:extLst>
                </a:gridCol>
                <a:gridCol w="2643367">
                  <a:extLst>
                    <a:ext uri="{9D8B030D-6E8A-4147-A177-3AD203B41FA5}">
                      <a16:colId xmlns:a16="http://schemas.microsoft.com/office/drawing/2014/main" val="2406199609"/>
                    </a:ext>
                  </a:extLst>
                </a:gridCol>
                <a:gridCol w="1368318">
                  <a:extLst>
                    <a:ext uri="{9D8B030D-6E8A-4147-A177-3AD203B41FA5}">
                      <a16:colId xmlns:a16="http://schemas.microsoft.com/office/drawing/2014/main" val="1437870332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3784570669"/>
                    </a:ext>
                  </a:extLst>
                </a:gridCol>
              </a:tblGrid>
              <a:tr h="41022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b="0" u="none" strike="noStrike" cap="none" spc="60">
                          <a:solidFill>
                            <a:schemeClr val="bg1"/>
                          </a:solidFill>
                          <a:effectLst/>
                        </a:rPr>
                        <a:t>Date</a:t>
                      </a:r>
                      <a:endParaRPr lang="en-US" sz="1700" b="0" i="0" u="none" strike="noStrike" cap="none" spc="6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21" marR="6321" marT="9607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b="0" u="none" strike="noStrike" cap="none" spc="60">
                          <a:solidFill>
                            <a:schemeClr val="bg1"/>
                          </a:solidFill>
                          <a:effectLst/>
                        </a:rPr>
                        <a:t>Time</a:t>
                      </a:r>
                      <a:endParaRPr lang="en-US" sz="1700" b="0" i="0" u="none" strike="noStrike" cap="none" spc="6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21" marR="6321" marT="9607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b="0" u="none" strike="noStrike" cap="none" spc="60">
                          <a:solidFill>
                            <a:schemeClr val="bg1"/>
                          </a:solidFill>
                          <a:effectLst/>
                        </a:rPr>
                        <a:t>Event Title</a:t>
                      </a:r>
                      <a:endParaRPr lang="en-US" sz="1700" b="0" i="0" u="none" strike="noStrike" cap="none" spc="6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21" marR="6321" marT="9607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b="0" u="none" strike="noStrike" cap="none" spc="60">
                          <a:solidFill>
                            <a:schemeClr val="bg1"/>
                          </a:solidFill>
                          <a:effectLst/>
                        </a:rPr>
                        <a:t>Location</a:t>
                      </a:r>
                      <a:endParaRPr lang="en-US" sz="1700" b="0" i="0" u="none" strike="noStrike" cap="none" spc="6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21" marR="6321" marT="9607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b="0" u="none" strike="noStrike" cap="none" spc="60">
                          <a:solidFill>
                            <a:schemeClr val="bg1"/>
                          </a:solidFill>
                          <a:effectLst/>
                        </a:rPr>
                        <a:t>Purpose</a:t>
                      </a:r>
                      <a:endParaRPr lang="en-US" sz="1700" b="0" i="0" u="none" strike="noStrike" cap="none" spc="6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21" marR="6321" marT="9607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4855912"/>
                  </a:ext>
                </a:extLst>
              </a:tr>
              <a:tr h="48670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effectLst/>
                          <a:latin typeface="Arial" panose="020B0604020202020204" pitchFamily="34" charset="0"/>
                        </a:rPr>
                        <a:t>October TBD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effectLst/>
                          <a:latin typeface="Arial" panose="020B0604020202020204" pitchFamily="34" charset="0"/>
                        </a:rPr>
                        <a:t>4:30 - 8:30pm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>
                          <a:effectLst/>
                          <a:latin typeface="Arial" panose="020B0604020202020204" pitchFamily="34" charset="0"/>
                        </a:rPr>
                        <a:t>MMSDC Annual ACE Awards &amp; Chairman's Gala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effectLst/>
                          <a:latin typeface="Arial" panose="020B0604020202020204" pitchFamily="34" charset="0"/>
                        </a:rPr>
                        <a:t>Suburban Collection, Novi, MI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effectLst/>
                          <a:latin typeface="Arial" panose="020B0604020202020204" pitchFamily="34" charset="0"/>
                        </a:rPr>
                        <a:t>Awards ceremony, networking 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9903177"/>
                  </a:ext>
                </a:extLst>
              </a:tr>
              <a:tr h="6119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effectLst/>
                          <a:latin typeface="Arial" panose="020B0604020202020204" pitchFamily="34" charset="0"/>
                        </a:rPr>
                        <a:t>TBD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effectLst/>
                          <a:latin typeface="Arial" panose="020B0604020202020204" pitchFamily="34" charset="0"/>
                        </a:rPr>
                        <a:t>12:00pm - 4:00pm EST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effectLst/>
                          <a:latin typeface="Arial" panose="020B0604020202020204" pitchFamily="34" charset="0"/>
                        </a:rPr>
                        <a:t>Toyota Matchmaker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effectLst/>
                          <a:latin typeface="Arial" panose="020B0604020202020204" pitchFamily="34" charset="0"/>
                        </a:rPr>
                        <a:t>Suburban Collection, Novi, MI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effectLst/>
                          <a:latin typeface="Arial" panose="020B0604020202020204" pitchFamily="34" charset="0"/>
                        </a:rPr>
                        <a:t>trade fair, training seminars, networking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0677290"/>
                  </a:ext>
                </a:extLst>
              </a:tr>
              <a:tr h="6119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effectLst/>
                          <a:latin typeface="Arial" panose="020B0604020202020204" pitchFamily="34" charset="0"/>
                        </a:rPr>
                        <a:t>10/18/23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effectLst/>
                          <a:latin typeface="Arial" panose="020B0604020202020204" pitchFamily="34" charset="0"/>
                        </a:rPr>
                        <a:t>All DAy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effectLst/>
                          <a:latin typeface="Arial" panose="020B0604020202020204" pitchFamily="34" charset="0"/>
                        </a:rPr>
                        <a:t>WE Connect International Canada Conference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effectLst/>
                          <a:latin typeface="Arial" panose="020B0604020202020204" pitchFamily="34" charset="0"/>
                        </a:rPr>
                        <a:t>Toronto, Canada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5101278"/>
                  </a:ext>
                </a:extLst>
              </a:tr>
              <a:tr h="6119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effectLst/>
                          <a:latin typeface="Arial" panose="020B0604020202020204" pitchFamily="34" charset="0"/>
                        </a:rPr>
                        <a:t>10/22/23 - 10/25/23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effectLst/>
                          <a:latin typeface="Arial" panose="020B0604020202020204" pitchFamily="34" charset="0"/>
                        </a:rPr>
                        <a:t>All Day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>
                          <a:effectLst/>
                          <a:latin typeface="Arial" panose="020B0604020202020204" pitchFamily="34" charset="0"/>
                        </a:rPr>
                        <a:t>NMSDC Conference &amp; Trade Fair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effectLst/>
                          <a:latin typeface="Arial" panose="020B0604020202020204" pitchFamily="34" charset="0"/>
                        </a:rPr>
                        <a:t>Baltimore, MD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effectLst/>
                          <a:latin typeface="Arial" panose="020B0604020202020204" pitchFamily="34" charset="0"/>
                        </a:rPr>
                        <a:t>Trade fair, training seminars, networking and committee/board meetings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4383862"/>
                  </a:ext>
                </a:extLst>
              </a:tr>
              <a:tr h="6119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effectLst/>
                          <a:latin typeface="Arial" panose="020B0604020202020204" pitchFamily="34" charset="0"/>
                        </a:rPr>
                        <a:t>TBD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effectLst/>
                          <a:latin typeface="Arial" panose="020B0604020202020204" pitchFamily="34" charset="0"/>
                        </a:rPr>
                        <a:t>All Day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>
                          <a:effectLst/>
                          <a:latin typeface="Arial" panose="020B0604020202020204" pitchFamily="34" charset="0"/>
                        </a:rPr>
                        <a:t>14th Annual NVDBC Vets Business Matchmaking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effectLst/>
                          <a:latin typeface="Arial" panose="020B0604020202020204" pitchFamily="34" charset="0"/>
                        </a:rPr>
                        <a:t>Grand Rapids, MI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effectLst/>
                          <a:latin typeface="Arial" panose="020B0604020202020204" pitchFamily="34" charset="0"/>
                        </a:rPr>
                        <a:t>Trade Fair, Matchmaker, Networking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8631835"/>
                  </a:ext>
                </a:extLst>
              </a:tr>
              <a:tr h="61755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effectLst/>
                          <a:latin typeface="Arial" panose="020B0604020202020204" pitchFamily="34" charset="0"/>
                        </a:rPr>
                        <a:t>11/18/22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effectLst/>
                          <a:latin typeface="Arial" panose="020B0604020202020204" pitchFamily="34" charset="0"/>
                        </a:rPr>
                        <a:t>5-8pm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>
                          <a:effectLst/>
                          <a:latin typeface="Arial" panose="020B0604020202020204" pitchFamily="34" charset="0"/>
                        </a:rPr>
                        <a:t>D/FW MSDC Annual Awards Dinner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effectLst/>
                          <a:latin typeface="Arial" panose="020B0604020202020204" pitchFamily="34" charset="0"/>
                        </a:rPr>
                        <a:t>Dallas, TX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effectLst/>
                          <a:latin typeface="Arial" panose="020B0604020202020204" pitchFamily="34" charset="0"/>
                        </a:rPr>
                        <a:t>Awards Celebration, Networking 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311873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effectLst/>
                          <a:latin typeface="Arial" panose="020B0604020202020204" pitchFamily="34" charset="0"/>
                        </a:rPr>
                        <a:t>Dec TBD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effectLst/>
                          <a:latin typeface="Arial" panose="020B0604020202020204" pitchFamily="34" charset="0"/>
                        </a:rPr>
                        <a:t>6:00 - 11:00pm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effectLst/>
                          <a:latin typeface="Arial" panose="020B0604020202020204" pitchFamily="34" charset="0"/>
                        </a:rPr>
                        <a:t>MHCC Fiesta Hispana Gala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effectLst/>
                          <a:latin typeface="Arial" panose="020B0604020202020204" pitchFamily="34" charset="0"/>
                        </a:rPr>
                        <a:t>MGM Grand, Detroit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4982972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C68D03CA-0B7F-44A9-A960-02FBEAFC587D}"/>
              </a:ext>
            </a:extLst>
          </p:cNvPr>
          <p:cNvSpPr/>
          <p:nvPr/>
        </p:nvSpPr>
        <p:spPr>
          <a:xfrm>
            <a:off x="457202" y="1295400"/>
            <a:ext cx="8229600" cy="49377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507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B0802-6DAC-4194-887F-C3C084014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Tina Alonzo,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AFED3D-9655-4141-9680-A604D6544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B2C1-56EC-4C32-8C44-F07C9E8FC74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CF8A44-945D-41E1-9AA7-4BDE80636E82}"/>
              </a:ext>
            </a:extLst>
          </p:cNvPr>
          <p:cNvSpPr txBox="1"/>
          <p:nvPr/>
        </p:nvSpPr>
        <p:spPr>
          <a:xfrm>
            <a:off x="1993168" y="1808093"/>
            <a:ext cx="23487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tx2"/>
                </a:solidFill>
              </a:rPr>
              <a:t>A little about me…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BA5EFE-036A-4722-BBC6-2F7550F6FEC4}"/>
              </a:ext>
            </a:extLst>
          </p:cNvPr>
          <p:cNvSpPr txBox="1"/>
          <p:nvPr/>
        </p:nvSpPr>
        <p:spPr>
          <a:xfrm>
            <a:off x="7463588" y="1808093"/>
            <a:ext cx="12012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tx2"/>
                </a:solidFill>
              </a:rPr>
              <a:t>Fun Fact…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BE1B4F-7A22-4376-A1C6-11711774605F}"/>
              </a:ext>
            </a:extLst>
          </p:cNvPr>
          <p:cNvSpPr txBox="1"/>
          <p:nvPr/>
        </p:nvSpPr>
        <p:spPr>
          <a:xfrm>
            <a:off x="7529993" y="3158941"/>
            <a:ext cx="13178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tx2"/>
                </a:solidFill>
              </a:rPr>
              <a:t>Spare Time…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D9909EA-6F4C-4635-BAAC-6E292C920610}"/>
              </a:ext>
            </a:extLst>
          </p:cNvPr>
          <p:cNvSpPr/>
          <p:nvPr/>
        </p:nvSpPr>
        <p:spPr>
          <a:xfrm>
            <a:off x="383746" y="4369810"/>
            <a:ext cx="1528234" cy="187859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67C521"/>
                </a:solidFill>
                <a:effectLst/>
                <a:uLnTx/>
                <a:uFillTx/>
                <a:latin typeface="Gotham Book" pitchFamily="50" charset="0"/>
                <a:ea typeface="ＭＳ Ｐゴシック" charset="-128"/>
                <a:cs typeface="Gotham Book" pitchFamily="50" charset="0"/>
              </a:rPr>
              <a:t>“I never lose. Either I win or I learn.” 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67C521"/>
                </a:solidFill>
                <a:effectLst/>
                <a:uLnTx/>
                <a:uFillTx/>
                <a:latin typeface="Gotham Book" pitchFamily="50" charset="0"/>
                <a:ea typeface="ＭＳ Ｐゴシック" charset="-128"/>
                <a:cs typeface="Gotham Book" pitchFamily="50" charset="0"/>
              </a:rPr>
              <a:t>– </a:t>
            </a:r>
            <a:r>
              <a:rPr kumimoji="0" lang="en-US" sz="900" b="1" i="1" u="none" strike="noStrike" kern="1200" cap="none" spc="0" normalizeH="0" baseline="0" noProof="0" dirty="0">
                <a:ln>
                  <a:noFill/>
                </a:ln>
                <a:solidFill>
                  <a:srgbClr val="67C521"/>
                </a:solidFill>
                <a:effectLst/>
                <a:uLnTx/>
                <a:uFillTx/>
                <a:latin typeface="Gotham Book" pitchFamily="50" charset="0"/>
                <a:ea typeface="ＭＳ Ｐゴシック" charset="-128"/>
                <a:cs typeface="Gotham Book" pitchFamily="50" charset="0"/>
              </a:rPr>
              <a:t>Nelson Mandela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i="1" dirty="0">
                <a:solidFill>
                  <a:srgbClr val="67C521"/>
                </a:solidFill>
                <a:latin typeface="Gotham Book" pitchFamily="50" charset="0"/>
                <a:ea typeface="ＭＳ Ｐゴシック" charset="-128"/>
                <a:cs typeface="Gotham Book" pitchFamily="50" charset="0"/>
              </a:rPr>
              <a:t>--</a:t>
            </a:r>
            <a:endParaRPr kumimoji="0" lang="en-US" sz="900" b="1" i="1" u="none" strike="noStrike" kern="1200" cap="none" spc="0" normalizeH="0" baseline="0" noProof="0" dirty="0">
              <a:ln>
                <a:noFill/>
              </a:ln>
              <a:solidFill>
                <a:srgbClr val="67C521"/>
              </a:solidFill>
              <a:effectLst/>
              <a:uLnTx/>
              <a:uFillTx/>
              <a:latin typeface="Gotham Book" pitchFamily="50" charset="0"/>
              <a:ea typeface="ＭＳ Ｐゴシック" charset="-128"/>
              <a:cs typeface="Gotham Book" pitchFamily="50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 dirty="0">
                <a:ln>
                  <a:noFill/>
                </a:ln>
                <a:solidFill>
                  <a:srgbClr val="67C521"/>
                </a:solidFill>
                <a:effectLst/>
                <a:uLnTx/>
                <a:uFillTx/>
                <a:latin typeface="Gotham Book" pitchFamily="50" charset="0"/>
                <a:ea typeface="ＭＳ Ｐゴシック" charset="-128"/>
                <a:cs typeface="Gotham Book" pitchFamily="50" charset="0"/>
              </a:rPr>
              <a:t>“There is only one way to see things until someone shows us how to look at them with different eyes.” - </a:t>
            </a:r>
            <a:r>
              <a:rPr kumimoji="0" lang="en-US" sz="900" b="1" i="1" u="none" strike="noStrike" kern="1200" cap="none" spc="0" normalizeH="0" baseline="0" noProof="0" dirty="0">
                <a:ln>
                  <a:noFill/>
                </a:ln>
                <a:solidFill>
                  <a:srgbClr val="67C521"/>
                </a:solidFill>
                <a:effectLst/>
                <a:uLnTx/>
                <a:uFillTx/>
                <a:latin typeface="Gotham Book" pitchFamily="50" charset="0"/>
                <a:ea typeface="ＭＳ Ｐゴシック" charset="-128"/>
                <a:cs typeface="Gotham Book" pitchFamily="50" charset="0"/>
              </a:rPr>
              <a:t>Pablo Picasso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6F8D6E-4AFC-4C06-A1CB-D468BDC90FBE}"/>
              </a:ext>
            </a:extLst>
          </p:cNvPr>
          <p:cNvSpPr txBox="1"/>
          <p:nvPr/>
        </p:nvSpPr>
        <p:spPr>
          <a:xfrm>
            <a:off x="310122" y="4102256"/>
            <a:ext cx="17282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tx2"/>
                </a:solidFill>
              </a:rPr>
              <a:t>Quotes that I believe in…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4F1935-BF62-4264-9BEC-FE8568649F9A}"/>
              </a:ext>
            </a:extLst>
          </p:cNvPr>
          <p:cNvSpPr txBox="1"/>
          <p:nvPr/>
        </p:nvSpPr>
        <p:spPr>
          <a:xfrm>
            <a:off x="2038330" y="3810000"/>
            <a:ext cx="23487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tx2"/>
                </a:solidFill>
              </a:rPr>
              <a:t>Professionally speaking…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A2C1A0-0659-4306-BC30-A0B679C6C390}"/>
              </a:ext>
            </a:extLst>
          </p:cNvPr>
          <p:cNvSpPr txBox="1"/>
          <p:nvPr/>
        </p:nvSpPr>
        <p:spPr>
          <a:xfrm>
            <a:off x="2023424" y="5257800"/>
            <a:ext cx="23487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tx2"/>
                </a:solidFill>
              </a:rPr>
              <a:t>Influences in my life…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A25D08-0499-43FD-8A86-9CFCD3EFC2B4}"/>
              </a:ext>
            </a:extLst>
          </p:cNvPr>
          <p:cNvSpPr txBox="1"/>
          <p:nvPr/>
        </p:nvSpPr>
        <p:spPr>
          <a:xfrm>
            <a:off x="302558" y="3583032"/>
            <a:ext cx="16906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</a:rPr>
              <a:t>EVPA DEI Administrator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7A91B1F-D1EB-4F20-89E7-8D168EF5F92D}"/>
              </a:ext>
            </a:extLst>
          </p:cNvPr>
          <p:cNvSpPr txBox="1"/>
          <p:nvPr/>
        </p:nvSpPr>
        <p:spPr>
          <a:xfrm>
            <a:off x="221818" y="1797003"/>
            <a:ext cx="17713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tx2"/>
                </a:solidFill>
              </a:rPr>
              <a:t>My remote office photo…</a:t>
            </a:r>
          </a:p>
        </p:txBody>
      </p:sp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B01A4AF3-52A5-8483-D859-77167C6550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190" y="739082"/>
            <a:ext cx="2445460" cy="5792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70D110-AF0B-1E69-BA58-95123C0AD1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973" y="2077625"/>
            <a:ext cx="1086178" cy="1497947"/>
          </a:xfrm>
          <a:prstGeom prst="rect">
            <a:avLst/>
          </a:prstGeom>
        </p:spPr>
      </p:pic>
      <p:pic>
        <p:nvPicPr>
          <p:cNvPr id="1026" name="73C05E6E-157C-4D07-8915-73D27A906043" descr="IMG_3443.jpg">
            <a:extLst>
              <a:ext uri="{FF2B5EF4-FFF2-40B4-BE49-F238E27FC236}">
                <a16:creationId xmlns:a16="http://schemas.microsoft.com/office/drawing/2014/main" id="{11118C2A-42E5-5426-08C9-0983671DC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95451"/>
            <a:ext cx="1517649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A4185E8C-38AB-482F-A87F-5C06077573CF" descr="IMG_6987.jpg">
            <a:extLst>
              <a:ext uri="{FF2B5EF4-FFF2-40B4-BE49-F238E27FC236}">
                <a16:creationId xmlns:a16="http://schemas.microsoft.com/office/drawing/2014/main" id="{FD79505E-BF90-1E7A-6E21-5FC9F9DD6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025" y="2115125"/>
            <a:ext cx="966086" cy="1288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1DDD5B88-3D20-4DC9-B40F-25BA9543C501" descr="IMG_7708.JPG">
            <a:extLst>
              <a:ext uri="{FF2B5EF4-FFF2-40B4-BE49-F238E27FC236}">
                <a16:creationId xmlns:a16="http://schemas.microsoft.com/office/drawing/2014/main" id="{20D2018D-2249-A0B4-047F-ADA870BD2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49" y="3995451"/>
            <a:ext cx="1159211" cy="115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4C420107-67A1-4905-B4E9-0A19AD9E6CDB" descr="FullSizeRender.jpg">
            <a:extLst>
              <a:ext uri="{FF2B5EF4-FFF2-40B4-BE49-F238E27FC236}">
                <a16:creationId xmlns:a16="http://schemas.microsoft.com/office/drawing/2014/main" id="{32F2162C-30E9-52C8-D17D-96F0EA6C0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889" y="2115125"/>
            <a:ext cx="1065746" cy="1272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1AA49900-6C03-472E-B0D6-F55883EAD7D2" descr="IMG_7629.jpg">
            <a:extLst>
              <a:ext uri="{FF2B5EF4-FFF2-40B4-BE49-F238E27FC236}">
                <a16:creationId xmlns:a16="http://schemas.microsoft.com/office/drawing/2014/main" id="{7B78A631-7B5E-43AF-CF32-0113A031B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895" y="2121026"/>
            <a:ext cx="939511" cy="1252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B89D8A7-3B02-6C55-AFE8-60AEF583D1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93371" y="2115125"/>
            <a:ext cx="966258" cy="1287007"/>
          </a:xfrm>
          <a:prstGeom prst="rect">
            <a:avLst/>
          </a:prstGeom>
        </p:spPr>
      </p:pic>
      <p:pic>
        <p:nvPicPr>
          <p:cNvPr id="1032" name="2DE9E690-7AB9-4708-A066-8E90104B5ADC" descr="IMG_7933.jpg">
            <a:extLst>
              <a:ext uri="{FF2B5EF4-FFF2-40B4-BE49-F238E27FC236}">
                <a16:creationId xmlns:a16="http://schemas.microsoft.com/office/drawing/2014/main" id="{86A59619-EA7A-287F-2CD1-E39E33255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466" y="2100835"/>
            <a:ext cx="622724" cy="1287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Graphic 33" descr="Shoe footprints with solid fill">
            <a:extLst>
              <a:ext uri="{FF2B5EF4-FFF2-40B4-BE49-F238E27FC236}">
                <a16:creationId xmlns:a16="http://schemas.microsoft.com/office/drawing/2014/main" id="{570F9B03-DB69-937F-B3A3-B62F84A83F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4406631">
            <a:off x="7584873" y="5615347"/>
            <a:ext cx="914400" cy="914400"/>
          </a:xfrm>
          <a:prstGeom prst="rect">
            <a:avLst/>
          </a:prstGeom>
        </p:spPr>
      </p:pic>
      <p:pic>
        <p:nvPicPr>
          <p:cNvPr id="36" name="Picture 35" descr="A close up of a basketball game&#10;&#10;Description automatically generated">
            <a:extLst>
              <a:ext uri="{FF2B5EF4-FFF2-40B4-BE49-F238E27FC236}">
                <a16:creationId xmlns:a16="http://schemas.microsoft.com/office/drawing/2014/main" id="{B5B79981-A1F3-39AA-10D9-CE7482F652B8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48684" y="2137623"/>
            <a:ext cx="1021318" cy="1021318"/>
          </a:xfrm>
          <a:prstGeom prst="rect">
            <a:avLst/>
          </a:prstGeom>
        </p:spPr>
      </p:pic>
      <p:pic>
        <p:nvPicPr>
          <p:cNvPr id="37" name="Picture 36" descr="A picture containing sign, reading, clock, large&#10;&#10;Description automatically generated">
            <a:extLst>
              <a:ext uri="{FF2B5EF4-FFF2-40B4-BE49-F238E27FC236}">
                <a16:creationId xmlns:a16="http://schemas.microsoft.com/office/drawing/2014/main" id="{5476917B-E5DB-D6C2-5CDF-C7B1C7DE25E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00248" y="5745076"/>
            <a:ext cx="852082" cy="852082"/>
          </a:xfrm>
          <a:prstGeom prst="rect">
            <a:avLst/>
          </a:prstGeom>
        </p:spPr>
      </p:pic>
      <p:pic>
        <p:nvPicPr>
          <p:cNvPr id="38" name="Picture 37" descr="A drawing of a face&#10;&#10;Description automatically generated">
            <a:extLst>
              <a:ext uri="{FF2B5EF4-FFF2-40B4-BE49-F238E27FC236}">
                <a16:creationId xmlns:a16="http://schemas.microsoft.com/office/drawing/2014/main" id="{CEE47C26-E020-4267-2314-C8C465DE22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63774" y="5852282"/>
            <a:ext cx="1198364" cy="533272"/>
          </a:xfrm>
          <a:prstGeom prst="rect">
            <a:avLst/>
          </a:prstGeom>
        </p:spPr>
      </p:pic>
      <p:pic>
        <p:nvPicPr>
          <p:cNvPr id="1033" name="5C8C9FEE-2CA1-43BA-9F71-249C148D2F4C" descr="IMG_3766.jpg">
            <a:extLst>
              <a:ext uri="{FF2B5EF4-FFF2-40B4-BE49-F238E27FC236}">
                <a16:creationId xmlns:a16="http://schemas.microsoft.com/office/drawing/2014/main" id="{0CC80989-54FA-62A6-8BC1-369700D09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511" y="5608964"/>
            <a:ext cx="852082" cy="1136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 descr="Old English D">
            <a:extLst>
              <a:ext uri="{FF2B5EF4-FFF2-40B4-BE49-F238E27FC236}">
                <a16:creationId xmlns:a16="http://schemas.microsoft.com/office/drawing/2014/main" id="{318448B0-FCEA-E683-C65D-F6FDD07B8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941" y="5644103"/>
            <a:ext cx="1067958" cy="1067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65D87941-AAC6-4CCD-B6D5-909501FA53C8" descr="IMG_7965.jpg">
            <a:extLst>
              <a:ext uri="{FF2B5EF4-FFF2-40B4-BE49-F238E27FC236}">
                <a16:creationId xmlns:a16="http://schemas.microsoft.com/office/drawing/2014/main" id="{A7E2873A-6ECF-0B1E-D9D5-A92D57528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027" y="3577666"/>
            <a:ext cx="1009975" cy="1252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505147-6BC2-6A48-2BA6-6D86371AA88E}"/>
              </a:ext>
            </a:extLst>
          </p:cNvPr>
          <p:cNvSpPr txBox="1"/>
          <p:nvPr/>
        </p:nvSpPr>
        <p:spPr>
          <a:xfrm>
            <a:off x="2038330" y="4230184"/>
            <a:ext cx="31040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MIDC Advisory Board Member</a:t>
            </a:r>
          </a:p>
          <a:p>
            <a:r>
              <a:rPr lang="en-US" sz="1100" dirty="0"/>
              <a:t>Certifications and Certificates</a:t>
            </a:r>
          </a:p>
          <a:p>
            <a:r>
              <a:rPr lang="en-US" sz="1100" dirty="0"/>
              <a:t>DEI Consulting</a:t>
            </a:r>
          </a:p>
          <a:p>
            <a:r>
              <a:rPr lang="en-US" sz="1100" dirty="0"/>
              <a:t>Awards and Recognition</a:t>
            </a:r>
          </a:p>
        </p:txBody>
      </p:sp>
    </p:spTree>
    <p:extLst>
      <p:ext uri="{BB962C8B-B14F-4D97-AF65-F5344CB8AC3E}">
        <p14:creationId xmlns:p14="http://schemas.microsoft.com/office/powerpoint/2010/main" val="106989761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f52db5f-8ce9-4ac3-98cb-a1cdd4cc72eb" xsi:nil="true"/>
    <lcf76f155ced4ddcb4097134ff3c332f xmlns="9aefbdba-bc5a-495a-812c-1467e0151b7f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9198136F278542BFA0E755AF03233C" ma:contentTypeVersion="12" ma:contentTypeDescription="Create a new document." ma:contentTypeScope="" ma:versionID="f393749dda79efa44d447b41bbcc30c6">
  <xsd:schema xmlns:xsd="http://www.w3.org/2001/XMLSchema" xmlns:xs="http://www.w3.org/2001/XMLSchema" xmlns:p="http://schemas.microsoft.com/office/2006/metadata/properties" xmlns:ns2="9aefbdba-bc5a-495a-812c-1467e0151b7f" xmlns:ns3="1f52db5f-8ce9-4ac3-98cb-a1cdd4cc72eb" targetNamespace="http://schemas.microsoft.com/office/2006/metadata/properties" ma:root="true" ma:fieldsID="36036df191e9b97a3d09a11cca612b1a" ns2:_="" ns3:_="">
    <xsd:import namespace="9aefbdba-bc5a-495a-812c-1467e0151b7f"/>
    <xsd:import namespace="1f52db5f-8ce9-4ac3-98cb-a1cdd4cc72e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efbdba-bc5a-495a-812c-1467e0151b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67ab883b-e16b-423b-92f2-405b8a4060a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52db5f-8ce9-4ac3-98cb-a1cdd4cc72e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07f93ae0-61e7-4c32-947f-c0f69470a4af}" ma:internalName="TaxCatchAll" ma:showField="CatchAllData" ma:web="1f52db5f-8ce9-4ac3-98cb-a1cdd4cc72e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E6BF161-9DE9-4D32-8E9B-77C1233C3040}">
  <ds:schemaRefs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purl.org/dc/dcmitype/"/>
    <ds:schemaRef ds:uri="9aefbdba-bc5a-495a-812c-1467e0151b7f"/>
    <ds:schemaRef ds:uri="http://schemas.openxmlformats.org/package/2006/metadata/core-properties"/>
    <ds:schemaRef ds:uri="1f52db5f-8ce9-4ac3-98cb-a1cdd4cc72eb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A26BE589-8F87-4AC6-B3A0-4EB26C205198}">
  <ds:schemaRefs>
    <ds:schemaRef ds:uri="1f52db5f-8ce9-4ac3-98cb-a1cdd4cc72eb"/>
    <ds:schemaRef ds:uri="9aefbdba-bc5a-495a-812c-1467e0151b7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4A9B928-7A1C-4D07-AB2D-46E31979F5F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3062</TotalTime>
  <Words>1129</Words>
  <Application>Microsoft Office PowerPoint</Application>
  <PresentationFormat>On-screen Show (4:3)</PresentationFormat>
  <Paragraphs>331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ＭＳ Ｐゴシック</vt:lpstr>
      <vt:lpstr>Arial</vt:lpstr>
      <vt:lpstr>Calibri</vt:lpstr>
      <vt:lpstr>Gotham Book</vt:lpstr>
      <vt:lpstr>Times New Roman</vt:lpstr>
      <vt:lpstr>Verdana</vt:lpstr>
      <vt:lpstr>Wingdings</vt:lpstr>
      <vt:lpstr>Clarity</vt:lpstr>
      <vt:lpstr>CSDP Member Meeting</vt:lpstr>
      <vt:lpstr>Agenda</vt:lpstr>
      <vt:lpstr>Board Elections -  * Seats eligible for elections</vt:lpstr>
      <vt:lpstr>2023 CSDP Meeting Calendar</vt:lpstr>
      <vt:lpstr>1Q 2023 Events</vt:lpstr>
      <vt:lpstr>2Q 2023 Events</vt:lpstr>
      <vt:lpstr>3Q 2023 Events</vt:lpstr>
      <vt:lpstr>4Q 2023 Events</vt:lpstr>
      <vt:lpstr>Tina Alonzo, </vt:lpstr>
      <vt:lpstr>Art McClellan Director of Supplier Diversity</vt:lpstr>
    </vt:vector>
  </TitlesOfParts>
  <Company>Comerica,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CSDP Annual Meeting</dc:title>
  <dc:creator>Windows User</dc:creator>
  <cp:lastModifiedBy>Kenneth Doherty</cp:lastModifiedBy>
  <cp:revision>231</cp:revision>
  <cp:lastPrinted>2018-01-26T13:19:06Z</cp:lastPrinted>
  <dcterms:created xsi:type="dcterms:W3CDTF">2015-11-20T21:03:16Z</dcterms:created>
  <dcterms:modified xsi:type="dcterms:W3CDTF">2022-11-18T13:27:19Z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0x010100189198136F278542BFA0E755AF03233C</vt:lpwstr>
  </property>
  <property fmtid="{D5CDD505-2E9C-101B-9397-08002B2CF9AE}" pid="3" name="CIPP">
    <vt:lpwstr>4;#Public|b5d0ed35-0a1f-45aa-8040-0ef0a9166ad8</vt:lpwstr>
  </property>
  <property fmtid="{D5CDD505-2E9C-101B-9397-08002B2CF9AE}" pid="4" name="AuthorIds_UIVersion_1024">
    <vt:lpwstr>89</vt:lpwstr>
  </property>
  <property fmtid="{D5CDD505-2E9C-101B-9397-08002B2CF9AE}" pid="5" name="AuthorIds_UIVersion_1536">
    <vt:lpwstr>89</vt:lpwstr>
  </property>
  <property fmtid="{D5CDD505-2E9C-101B-9397-08002B2CF9AE}" pid="6" name="AuthorIds_UIVersion_2048">
    <vt:lpwstr>89</vt:lpwstr>
  </property>
  <property fmtid="{D5CDD505-2E9C-101B-9397-08002B2CF9AE}" pid="7" name="AuthorIds_UIVersion_2560">
    <vt:lpwstr>89</vt:lpwstr>
  </property>
  <property fmtid="{D5CDD505-2E9C-101B-9397-08002B2CF9AE}" pid="8" name="AuthorIds_UIVersion_3072">
    <vt:lpwstr>89</vt:lpwstr>
  </property>
  <property fmtid="{D5CDD505-2E9C-101B-9397-08002B2CF9AE}" pid="9" name="AuthorIds_UIVersion_3584">
    <vt:lpwstr>89</vt:lpwstr>
  </property>
  <property fmtid="{D5CDD505-2E9C-101B-9397-08002B2CF9AE}" pid="10" name="AuthorIds_UIVersion_4096">
    <vt:lpwstr>89</vt:lpwstr>
  </property>
  <property fmtid="{D5CDD505-2E9C-101B-9397-08002B2CF9AE}" pid="11" name="MediaServiceImageTags">
    <vt:lpwstr/>
  </property>
</Properties>
</file>